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5" r:id="rId12"/>
    <p:sldId id="303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72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933" autoAdjust="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45FB-BF8A-417F-846B-9D5D1D5A130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77C56-D408-4BEC-A8D9-078D5F2F7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8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9B77-10CF-4177-BE09-47C87D51F46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9863-B8F3-4C02-BA8E-514E25CA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4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8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1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5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7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hyperlink" Target="https://www.spbstu.ru/university/organizational-documents/administration-catalogue/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935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97693" y="2316163"/>
            <a:ext cx="10996613" cy="2291495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Презентация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заполнению документов </a:t>
            </a:r>
          </a:p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материально ответственными лицами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8940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8" y="260264"/>
            <a:ext cx="2085013" cy="53039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36463" y="4942654"/>
            <a:ext cx="8919072" cy="1717607"/>
          </a:xfrm>
          <a:prstGeom prst="roundRect">
            <a:avLst/>
          </a:prstGeom>
          <a:solidFill>
            <a:schemeClr val="bg1">
              <a:alpha val="6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Научно-исследовательские и </a:t>
            </a:r>
          </a:p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опытно-конструкторские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75998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D430-BB6C-431F-9E9C-523B8ED760A3}"/>
              </a:ext>
            </a:extLst>
          </p:cNvPr>
          <p:cNvSpPr txBox="1"/>
          <p:nvPr/>
        </p:nvSpPr>
        <p:spPr>
          <a:xfrm>
            <a:off x="4447971" y="5862358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 smtClean="0"/>
              <a:t>Отчет со </a:t>
            </a:r>
            <a:r>
              <a:rPr lang="ru-RU" sz="1300" dirty="0"/>
              <a:t>стороны Университета </a:t>
            </a:r>
            <a:r>
              <a:rPr lang="ru-RU" sz="1300" dirty="0" smtClean="0"/>
              <a:t>подписывает исполнитель </a:t>
            </a:r>
            <a:r>
              <a:rPr lang="ru-RU" sz="1300" dirty="0"/>
              <a:t>по договору.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528890" y="528776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Отчет об использовании материалов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68" y="424393"/>
            <a:ext cx="7911957" cy="51455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3" name="Прямоугольник: скругленные углы 16">
            <a:extLst>
              <a:ext uri="{FF2B5EF4-FFF2-40B4-BE49-F238E27FC236}">
                <a16:creationId xmlns:a16="http://schemas.microsoft.com/office/drawing/2014/main" id="{1C9515C4-541F-422B-9B49-4E009BBEA087}"/>
              </a:ext>
            </a:extLst>
          </p:cNvPr>
          <p:cNvSpPr/>
          <p:nvPr/>
        </p:nvSpPr>
        <p:spPr>
          <a:xfrm>
            <a:off x="227510" y="1660717"/>
            <a:ext cx="3838012" cy="25572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35189-63AD-4097-9018-60AD405F1D93}"/>
              </a:ext>
            </a:extLst>
          </p:cNvPr>
          <p:cNvSpPr txBox="1"/>
          <p:nvPr/>
        </p:nvSpPr>
        <p:spPr>
          <a:xfrm>
            <a:off x="398370" y="1854339"/>
            <a:ext cx="3700725" cy="260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При использовании материалов заказчика при выполнении работ или изготовления устройств по договору, по </a:t>
            </a:r>
            <a:r>
              <a:rPr lang="ru-RU" sz="1300" dirty="0" smtClean="0"/>
              <a:t>окончании </a:t>
            </a:r>
            <a:r>
              <a:rPr lang="ru-RU" sz="1300" dirty="0"/>
              <a:t>выполнения работ материально </a:t>
            </a:r>
            <a:r>
              <a:rPr lang="ru-RU" sz="1300" dirty="0" smtClean="0"/>
              <a:t>ответственное лицо предоставляет в </a:t>
            </a:r>
            <a:r>
              <a:rPr lang="ru-RU" sz="1300" dirty="0"/>
              <a:t>отдел учета нефинансовых </a:t>
            </a:r>
            <a:r>
              <a:rPr lang="ru-RU" sz="1300" dirty="0" smtClean="0"/>
              <a:t>активов: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 smtClean="0"/>
              <a:t>отчет </a:t>
            </a:r>
            <a:r>
              <a:rPr lang="ru-RU" sz="1300" dirty="0"/>
              <a:t>об использовании материалов, переданных </a:t>
            </a:r>
            <a:r>
              <a:rPr lang="ru-RU" sz="1300" dirty="0" smtClean="0"/>
              <a:t>Заказчиком (</a:t>
            </a:r>
            <a:r>
              <a:rPr lang="ru-RU" sz="1300" u="sng" dirty="0" smtClean="0"/>
              <a:t>представлен на слайде</a:t>
            </a:r>
            <a:r>
              <a:rPr lang="ru-RU" sz="1300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hlinkClick r:id="" action="ppaction://hlinkshowjump?jump=nextslide"/>
              </a:rPr>
              <a:t>акт </a:t>
            </a:r>
            <a:r>
              <a:rPr lang="ru-RU" sz="1300" dirty="0">
                <a:hlinkClick r:id="" action="ppaction://hlinkshowjump?jump=nextslide"/>
              </a:rPr>
              <a:t>о списании материальных запасов </a:t>
            </a:r>
            <a:r>
              <a:rPr lang="ru-RU" sz="1300" dirty="0" smtClean="0">
                <a:hlinkClick r:id="" action="ppaction://hlinkshowjump?jump=nextslide"/>
              </a:rPr>
              <a:t>(</a:t>
            </a:r>
            <a:r>
              <a:rPr lang="ru-RU" sz="1300" dirty="0">
                <a:hlinkClick r:id="" action="ppaction://hlinkshowjump?jump=nextslide"/>
              </a:rPr>
              <a:t>ф. 0504230).</a:t>
            </a:r>
            <a:endParaRPr lang="ru-RU" sz="13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3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040AE9-4B6A-4030-B257-8465D65B3767}"/>
              </a:ext>
            </a:extLst>
          </p:cNvPr>
          <p:cNvSpPr/>
          <p:nvPr/>
        </p:nvSpPr>
        <p:spPr>
          <a:xfrm>
            <a:off x="7637483" y="4217976"/>
            <a:ext cx="3081318" cy="963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01B08AF-72B3-4A02-9558-75911ACB46E5}"/>
              </a:ext>
            </a:extLst>
          </p:cNvPr>
          <p:cNvCxnSpPr>
            <a:cxnSpLocks/>
          </p:cNvCxnSpPr>
          <p:nvPr/>
        </p:nvCxnSpPr>
        <p:spPr>
          <a:xfrm flipV="1">
            <a:off x="5781964" y="5058489"/>
            <a:ext cx="1821946" cy="803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F3391C2D-A171-46D7-B5E8-1FAF271FF938}"/>
              </a:ext>
            </a:extLst>
          </p:cNvPr>
          <p:cNvSpPr/>
          <p:nvPr/>
        </p:nvSpPr>
        <p:spPr>
          <a:xfrm>
            <a:off x="326558" y="4468936"/>
            <a:ext cx="3639915" cy="19829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35189-63AD-4097-9018-60AD405F1D93}"/>
              </a:ext>
            </a:extLst>
          </p:cNvPr>
          <p:cNvSpPr txBox="1"/>
          <p:nvPr/>
        </p:nvSpPr>
        <p:spPr>
          <a:xfrm>
            <a:off x="455280" y="4585086"/>
            <a:ext cx="3436639" cy="1769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 smtClean="0"/>
              <a:t>Материалы передаются от заказчика </a:t>
            </a:r>
            <a:r>
              <a:rPr lang="ru-RU" sz="1300" dirty="0"/>
              <a:t>по </a:t>
            </a:r>
            <a:r>
              <a:rPr lang="ru-RU" sz="1300" dirty="0" smtClean="0"/>
              <a:t>накладной </a:t>
            </a:r>
            <a:r>
              <a:rPr lang="ru-RU" sz="1300" dirty="0"/>
              <a:t>на отпуск материалов на сторону  (ф. 0504205</a:t>
            </a:r>
            <a:r>
              <a:rPr lang="ru-RU" sz="1300" dirty="0" smtClean="0"/>
              <a:t>) или акту приема-передачи. Остатки неиспользованных материалов возвращаются заказчику также по накладной на отпуск или акту приема-передачи.</a:t>
            </a:r>
          </a:p>
          <a:p>
            <a:pPr>
              <a:spcAft>
                <a:spcPts val="600"/>
              </a:spcAft>
            </a:pPr>
            <a:r>
              <a:rPr lang="ru-RU" sz="1300" dirty="0"/>
              <a:t>Д</a:t>
            </a:r>
            <a:r>
              <a:rPr lang="ru-RU" sz="1300" dirty="0" smtClean="0"/>
              <a:t>анные документы обязательно предоставляются в УБУ!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4918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>
          <a:xfrm>
            <a:off x="3004456" y="203895"/>
            <a:ext cx="9187543" cy="615880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FAB804-0686-4549-8D2A-FEF6E10C4BDD}"/>
              </a:ext>
            </a:extLst>
          </p:cNvPr>
          <p:cNvSpPr/>
          <p:nvPr/>
        </p:nvSpPr>
        <p:spPr>
          <a:xfrm>
            <a:off x="3113408" y="4133850"/>
            <a:ext cx="7278821" cy="348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44E7259-E006-4AE1-B304-CFBF11DBF4EE}"/>
              </a:ext>
            </a:extLst>
          </p:cNvPr>
          <p:cNvSpPr/>
          <p:nvPr/>
        </p:nvSpPr>
        <p:spPr>
          <a:xfrm>
            <a:off x="4061656" y="4591643"/>
            <a:ext cx="4320344" cy="1494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CBC53C3-592E-4B80-9613-88ACAFC90DAD}"/>
              </a:ext>
            </a:extLst>
          </p:cNvPr>
          <p:cNvCxnSpPr>
            <a:cxnSpLocks/>
          </p:cNvCxnSpPr>
          <p:nvPr/>
        </p:nvCxnSpPr>
        <p:spPr>
          <a:xfrm flipV="1">
            <a:off x="2130604" y="4482059"/>
            <a:ext cx="938580" cy="723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9CC93F8-598A-4395-9CBA-803F0C031C36}"/>
              </a:ext>
            </a:extLst>
          </p:cNvPr>
          <p:cNvSpPr txBox="1"/>
          <p:nvPr/>
        </p:nvSpPr>
        <p:spPr>
          <a:xfrm>
            <a:off x="217715" y="5205982"/>
            <a:ext cx="371565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В заключении комиссии указывается научный договор, в рамках выполнения которого </a:t>
            </a:r>
            <a:r>
              <a:rPr lang="ru-RU" sz="1300" dirty="0" smtClean="0"/>
              <a:t>были израсходованы </a:t>
            </a:r>
            <a:r>
              <a:rPr lang="ru-RU" sz="1300" dirty="0"/>
              <a:t>материальные ценности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EB5FE0A3-BBD4-4D9E-9470-B247D39C46C0}"/>
              </a:ext>
            </a:extLst>
          </p:cNvPr>
          <p:cNvSpPr txBox="1">
            <a:spLocks/>
          </p:cNvSpPr>
          <p:nvPr/>
        </p:nvSpPr>
        <p:spPr>
          <a:xfrm>
            <a:off x="315411" y="504825"/>
            <a:ext cx="3630385" cy="974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Акт о списании материальных запасов (ф. 0504230</a:t>
            </a:r>
            <a:r>
              <a:rPr lang="ru-RU" sz="2000" b="1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(расход материалов заказчика)</a:t>
            </a:r>
            <a:endParaRPr lang="ru-RU" sz="2000" b="1" dirty="0"/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EA4E41F-FC4B-43C9-8521-0F759C6AAE59}"/>
              </a:ext>
            </a:extLst>
          </p:cNvPr>
          <p:cNvCxnSpPr>
            <a:cxnSpLocks/>
          </p:cNvCxnSpPr>
          <p:nvPr/>
        </p:nvCxnSpPr>
        <p:spPr>
          <a:xfrm flipH="1" flipV="1">
            <a:off x="8239125" y="5781675"/>
            <a:ext cx="1215429" cy="238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884F7F-B12C-40ED-B20B-31C99E998765}"/>
              </a:ext>
            </a:extLst>
          </p:cNvPr>
          <p:cNvSpPr txBox="1"/>
          <p:nvPr/>
        </p:nvSpPr>
        <p:spPr>
          <a:xfrm>
            <a:off x="6550425" y="5963148"/>
            <a:ext cx="5247969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Акт подписывает комиссия по списанию материальных запасов, назначенная распоряжением подразделения, ниже руководитель научного договора и материально ответственное лицо.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CC93F8-598A-4395-9CBA-803F0C031C36}"/>
              </a:ext>
            </a:extLst>
          </p:cNvPr>
          <p:cNvSpPr txBox="1"/>
          <p:nvPr/>
        </p:nvSpPr>
        <p:spPr>
          <a:xfrm>
            <a:off x="64728" y="2525122"/>
            <a:ext cx="3004456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 smtClean="0"/>
              <a:t>Указывается количество материальных запасов, израсходованных при выполнении работ/ изготовлении устройств. Неиспользованные материалы заказчика передаются </a:t>
            </a:r>
            <a:r>
              <a:rPr lang="ru-RU" sz="1300" dirty="0"/>
              <a:t>по накладной на отпуск или акту приема-передачи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069184" y="3409927"/>
            <a:ext cx="2939728" cy="447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353175" y="2714625"/>
            <a:ext cx="1819275" cy="1047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582126" y="324822"/>
            <a:ext cx="3958443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Реализация </a:t>
            </a:r>
            <a:r>
              <a:rPr lang="ru-RU" sz="2000" b="1" dirty="0"/>
              <a:t>готовой продукции</a:t>
            </a:r>
            <a:endParaRPr lang="ru-RU" sz="29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C9515C4-541F-422B-9B49-4E009BBEA087}"/>
              </a:ext>
            </a:extLst>
          </p:cNvPr>
          <p:cNvSpPr/>
          <p:nvPr/>
        </p:nvSpPr>
        <p:spPr>
          <a:xfrm>
            <a:off x="172894" y="1404021"/>
            <a:ext cx="6366451" cy="2722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3391C2D-A171-46D7-B5E8-1FAF271FF938}"/>
              </a:ext>
            </a:extLst>
          </p:cNvPr>
          <p:cNvSpPr/>
          <p:nvPr/>
        </p:nvSpPr>
        <p:spPr>
          <a:xfrm>
            <a:off x="484100" y="4387843"/>
            <a:ext cx="5276148" cy="159681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4A59E3-D4AB-4A47-AAC8-C1795E5EA97C}"/>
              </a:ext>
            </a:extLst>
          </p:cNvPr>
          <p:cNvSpPr txBox="1"/>
          <p:nvPr/>
        </p:nvSpPr>
        <p:spPr>
          <a:xfrm>
            <a:off x="700331" y="4462974"/>
            <a:ext cx="49766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На основани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и данных документов материально ответственное лицо получает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оформленную требование-накладную (ф.0504204) по выпуску готовой продукции в отделе учета нефинансовых активов;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 товарную накладную (ф.Торг-12), счет, счет-фактуру в отделе учета доходов УБУ (первый учебный корпус, каб.252).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5509DA-1FD0-4CA1-8926-C4C2E85FEDAB}"/>
              </a:ext>
            </a:extLst>
          </p:cNvPr>
          <p:cNvSpPr txBox="1"/>
          <p:nvPr/>
        </p:nvSpPr>
        <p:spPr>
          <a:xfrm>
            <a:off x="394211" y="1596620"/>
            <a:ext cx="5951172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Если договором на выполнение НИОКР предусмотрена передача материальных ценностей по отчетному документу Торг-12, то </a:t>
            </a:r>
            <a:r>
              <a:rPr lang="ru-RU" sz="13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руководителю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научной темы и/или материально ответственному лицу необходимо</a:t>
            </a: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 предоставить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отдел учета нефинансовых активов: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утвержденную плановую калькуляцию затрат </a:t>
            </a:r>
            <a:r>
              <a:rPr lang="ru-RU" sz="13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(представлена на слайде);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копию сметы к договору на выполнение НИОКР, заверенную экономистом отдела финансово-экономического и аналитического учета НИОКР;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утвержденный </a:t>
            </a:r>
            <a:r>
              <a:rPr lang="ru-RU" sz="13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акт о списании материальных запасов (ф.0504230)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закупленных для создания реализуемой готовой продукции, с обязательным указанием научной темы. </a:t>
            </a:r>
            <a:endParaRPr lang="ru-RU" sz="1300" dirty="0"/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AD87A6E-7D11-4434-853E-DC7EA6CB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3" y="440936"/>
            <a:ext cx="5276148" cy="51452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971B50-084E-4869-865F-DC58EC5BA2F0}"/>
              </a:ext>
            </a:extLst>
          </p:cNvPr>
          <p:cNvSpPr txBox="1"/>
          <p:nvPr/>
        </p:nvSpPr>
        <p:spPr>
          <a:xfrm>
            <a:off x="5910251" y="5962150"/>
            <a:ext cx="6096000" cy="49244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Визу экономиста отдела финансово-экономического и аналитического учета НИОКР можно проставить в 1-м учебном корпусе, каб.327а.</a:t>
            </a:r>
            <a:endParaRPr lang="ru-RU" sz="13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353641A-6CC0-43A8-9222-F16FC9DA4DE9}"/>
              </a:ext>
            </a:extLst>
          </p:cNvPr>
          <p:cNvSpPr/>
          <p:nvPr/>
        </p:nvSpPr>
        <p:spPr>
          <a:xfrm>
            <a:off x="7076159" y="4798018"/>
            <a:ext cx="4631741" cy="54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82FA9D3-5F75-4232-AC45-3CA79598E3BF}"/>
              </a:ext>
            </a:extLst>
          </p:cNvPr>
          <p:cNvCxnSpPr>
            <a:cxnSpLocks/>
          </p:cNvCxnSpPr>
          <p:nvPr/>
        </p:nvCxnSpPr>
        <p:spPr>
          <a:xfrm flipV="1">
            <a:off x="8362506" y="5398205"/>
            <a:ext cx="352003" cy="563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20722"/>
            <a:ext cx="3932237" cy="131113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556" y="1830641"/>
            <a:ext cx="3652533" cy="3811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" action="ppaction://hlinkshowjump?jump=nextslide"/>
              </a:rPr>
              <a:t>Акт о списании материальных запасов 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2" action="ppaction://hlinksldjump"/>
              </a:rPr>
              <a:t>Постановка спецоборудования на баланс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3" action="ppaction://hlinksldjump"/>
              </a:rPr>
              <a:t>Передача спецоборудования заказчику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4" action="ppaction://hlinksldjump"/>
              </a:rPr>
              <a:t>Сборка экспериментального устройства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5" action="ppaction://hlinksldjump"/>
              </a:rPr>
              <a:t>Постановка экспериментального устройства на баланс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6" action="ppaction://hlinksldjump"/>
              </a:rPr>
              <a:t>Передача экспериментального устройства заказчику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hlinkClick r:id="" action="ppaction://hlinkshowjump?jump=lastslide"/>
              </a:rPr>
              <a:t>Реализация </a:t>
            </a:r>
            <a:r>
              <a:rPr lang="ru-RU" sz="1800" dirty="0">
                <a:hlinkClick r:id="" action="ppaction://hlinkshowjump?jump=lastslide"/>
              </a:rPr>
              <a:t>готовой продукции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C50C596-2106-4486-B663-A7C784AE914A}"/>
              </a:ext>
            </a:extLst>
          </p:cNvPr>
          <p:cNvSpPr/>
          <p:nvPr/>
        </p:nvSpPr>
        <p:spPr>
          <a:xfrm>
            <a:off x="4796141" y="1055077"/>
            <a:ext cx="6611303" cy="32074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89EC049-92DC-4F26-8C74-7459CE94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83002"/>
            <a:ext cx="6129386" cy="2872640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Уважаемые коллеги!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презентации представлена информация по заполнению основных документов по оформлению операций с НИОКР.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 формы, указанные в данной памятке, размещены на сайте Университета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https://www.spbstu.ru/university/organizational-documents/administration-catalogue/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департаментов 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бухгалтерского учета (УБУ) 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отдела учета нефинансовых активов)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заполнении всех указанных форм убедительно просим не использовать замазку и зачеркивания при помарках.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с использованием замазки и/или зачеркиваний приниматься к отражению в бухгалтерском учете не будут!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B45A-4110-49C3-B446-29596EE4A9BE}"/>
              </a:ext>
            </a:extLst>
          </p:cNvPr>
          <p:cNvSpPr txBox="1"/>
          <p:nvPr/>
        </p:nvSpPr>
        <p:spPr>
          <a:xfrm>
            <a:off x="5214230" y="4651668"/>
            <a:ext cx="609834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Отдел учета нефинансовых активов УБУ расположен в каб.250, 1 учебного корпуса.</a:t>
            </a:r>
          </a:p>
          <a:p>
            <a:r>
              <a:rPr lang="ru-RU" dirty="0"/>
              <a:t>Тел. 552-67-05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4AA475-E873-4E8C-8235-77E489039A55}"/>
              </a:ext>
            </a:extLst>
          </p:cNvPr>
          <p:cNvSpPr/>
          <p:nvPr/>
        </p:nvSpPr>
        <p:spPr>
          <a:xfrm>
            <a:off x="5052620" y="4566260"/>
            <a:ext cx="6098344" cy="1094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0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9A85AAF-91EA-4C78-9388-7B03B0FA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08" y="785443"/>
            <a:ext cx="9078592" cy="528711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CC93F8-598A-4395-9CBA-803F0C031C36}"/>
              </a:ext>
            </a:extLst>
          </p:cNvPr>
          <p:cNvSpPr txBox="1"/>
          <p:nvPr/>
        </p:nvSpPr>
        <p:spPr>
          <a:xfrm>
            <a:off x="217715" y="5205982"/>
            <a:ext cx="3715657" cy="13696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В заключении комиссии указывается научный договор, в рамках выполнения которого будут использованы материальные ценности.</a:t>
            </a:r>
          </a:p>
          <a:p>
            <a:pPr>
              <a:spcBef>
                <a:spcPts val="600"/>
              </a:spcBef>
            </a:pPr>
            <a:r>
              <a:rPr lang="ru-RU" sz="1300" dirty="0"/>
              <a:t>В назначении использования </a:t>
            </a:r>
            <a:r>
              <a:rPr lang="ru-RU" sz="1300" dirty="0" smtClean="0"/>
              <a:t>может быть </a:t>
            </a:r>
            <a:r>
              <a:rPr lang="ru-RU" sz="1300" dirty="0"/>
              <a:t>также </a:t>
            </a:r>
            <a:r>
              <a:rPr lang="ru-RU" sz="1300" dirty="0" smtClean="0"/>
              <a:t> </a:t>
            </a:r>
            <a:r>
              <a:rPr lang="ru-RU" sz="1300" dirty="0"/>
              <a:t>прописано «для изготовления экспериментальных устройств».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FAB804-0686-4549-8D2A-FEF6E10C4BDD}"/>
              </a:ext>
            </a:extLst>
          </p:cNvPr>
          <p:cNvSpPr/>
          <p:nvPr/>
        </p:nvSpPr>
        <p:spPr>
          <a:xfrm>
            <a:off x="3113408" y="4165600"/>
            <a:ext cx="7278821" cy="420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CBC53C3-592E-4B80-9613-88ACAFC90DAD}"/>
              </a:ext>
            </a:extLst>
          </p:cNvPr>
          <p:cNvCxnSpPr>
            <a:cxnSpLocks/>
          </p:cNvCxnSpPr>
          <p:nvPr/>
        </p:nvCxnSpPr>
        <p:spPr>
          <a:xfrm flipV="1">
            <a:off x="2195332" y="4586514"/>
            <a:ext cx="809125" cy="58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6DC603-27B3-4080-B05F-7E26FC9C22B6}"/>
              </a:ext>
            </a:extLst>
          </p:cNvPr>
          <p:cNvSpPr/>
          <p:nvPr/>
        </p:nvSpPr>
        <p:spPr>
          <a:xfrm>
            <a:off x="217715" y="1741582"/>
            <a:ext cx="2959178" cy="1369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918FB-663D-42A1-802A-59311115EB15}"/>
              </a:ext>
            </a:extLst>
          </p:cNvPr>
          <p:cNvSpPr txBox="1"/>
          <p:nvPr/>
        </p:nvSpPr>
        <p:spPr>
          <a:xfrm>
            <a:off x="318734" y="1850634"/>
            <a:ext cx="2872681" cy="10926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Материальные ценности,  закупленные в рамках НИОКР, подлежат списанию на забалансовый учет с оформлением акта списания материальных запасов (ф. 0504230).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884F7F-B12C-40ED-B20B-31C99E998765}"/>
              </a:ext>
            </a:extLst>
          </p:cNvPr>
          <p:cNvSpPr txBox="1"/>
          <p:nvPr/>
        </p:nvSpPr>
        <p:spPr>
          <a:xfrm>
            <a:off x="6392489" y="5977824"/>
            <a:ext cx="5247969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Акт подписывает комиссия по списанию материальных запасов, назначенная распоряжением подразделения, ниже руководитель научного договора и материально ответственное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4E7259-E006-4AE1-B304-CFBF11DBF4EE}"/>
              </a:ext>
            </a:extLst>
          </p:cNvPr>
          <p:cNvSpPr/>
          <p:nvPr/>
        </p:nvSpPr>
        <p:spPr>
          <a:xfrm>
            <a:off x="4296229" y="4586514"/>
            <a:ext cx="3497942" cy="123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EA4E41F-FC4B-43C9-8521-0F759C6AAE59}"/>
              </a:ext>
            </a:extLst>
          </p:cNvPr>
          <p:cNvCxnSpPr>
            <a:cxnSpLocks/>
          </p:cNvCxnSpPr>
          <p:nvPr/>
        </p:nvCxnSpPr>
        <p:spPr>
          <a:xfrm flipH="1" flipV="1">
            <a:off x="7903122" y="5808873"/>
            <a:ext cx="1309388" cy="163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B5FE0A3-BBD4-4D9E-9470-B247D39C46C0}"/>
              </a:ext>
            </a:extLst>
          </p:cNvPr>
          <p:cNvSpPr txBox="1">
            <a:spLocks/>
          </p:cNvSpPr>
          <p:nvPr/>
        </p:nvSpPr>
        <p:spPr>
          <a:xfrm>
            <a:off x="307227" y="616919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Акт о списании материальных запасов (ф. 0504230)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53358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FDC191A-6A62-47C9-8E7F-ECE2B795B71D}"/>
              </a:ext>
            </a:extLst>
          </p:cNvPr>
          <p:cNvSpPr/>
          <p:nvPr/>
        </p:nvSpPr>
        <p:spPr>
          <a:xfrm>
            <a:off x="693017" y="1725082"/>
            <a:ext cx="5402982" cy="1916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D430-BB6C-431F-9E9C-523B8ED760A3}"/>
              </a:ext>
            </a:extLst>
          </p:cNvPr>
          <p:cNvSpPr txBox="1"/>
          <p:nvPr/>
        </p:nvSpPr>
        <p:spPr>
          <a:xfrm>
            <a:off x="1448561" y="5646313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Служебную записку подписывают руководитель научного договора и материально ответственное лицо.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528890" y="528776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Постановка спецоборудования на баланс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pic>
        <p:nvPicPr>
          <p:cNvPr id="12" name="Рисунок 11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ABD0A39-A97E-454D-A23B-9E516249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92" y="125562"/>
            <a:ext cx="4993567" cy="660687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6715EA-E416-46EC-A2E0-D4B555E61522}"/>
              </a:ext>
            </a:extLst>
          </p:cNvPr>
          <p:cNvSpPr/>
          <p:nvPr/>
        </p:nvSpPr>
        <p:spPr>
          <a:xfrm>
            <a:off x="7135091" y="4544291"/>
            <a:ext cx="4184073" cy="1357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703256A-205D-48BF-A52E-84560C46F4BF}"/>
              </a:ext>
            </a:extLst>
          </p:cNvPr>
          <p:cNvCxnSpPr>
            <a:cxnSpLocks/>
          </p:cNvCxnSpPr>
          <p:nvPr/>
        </p:nvCxnSpPr>
        <p:spPr>
          <a:xfrm flipV="1">
            <a:off x="5746825" y="5338899"/>
            <a:ext cx="1249720" cy="563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D6E8CC-6B59-4B40-A07A-97C3DA965128}"/>
              </a:ext>
            </a:extLst>
          </p:cNvPr>
          <p:cNvSpPr txBox="1"/>
          <p:nvPr/>
        </p:nvSpPr>
        <p:spPr>
          <a:xfrm>
            <a:off x="821048" y="4043464"/>
            <a:ext cx="4962653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На основании данных документов отдел учета нефинансовых активов подготавливает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материально ответственному лицу акт приема-передачи объектов нефинансовых активов (ф. 0504101). Акт подписывает Комиссия по поступлению и выбытию активов ФГАОУ ВО «СПбПУ».</a:t>
            </a:r>
          </a:p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3FE4B-D5A9-46CA-9E0D-1C95DE957257}"/>
              </a:ext>
            </a:extLst>
          </p:cNvPr>
          <p:cNvSpPr txBox="1"/>
          <p:nvPr/>
        </p:nvSpPr>
        <p:spPr>
          <a:xfrm>
            <a:off x="818609" y="1829059"/>
            <a:ext cx="5151797" cy="20005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После окончания договора НИОКР для постановки спецоборудования на бухгалтерский учет Университета (перевода в состав основных средств) материально ответственное лицо предоставляет в отдел учета нефинансовых активов: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dirty="0"/>
              <a:t>служебную записку (</a:t>
            </a:r>
            <a:r>
              <a:rPr lang="ru-RU" sz="1300" u="sng" dirty="0"/>
              <a:t>представлена на слайде</a:t>
            </a:r>
            <a:r>
              <a:rPr lang="ru-RU" sz="1300" dirty="0"/>
              <a:t>),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u="sng" dirty="0">
                <a:hlinkClick r:id="" action="ppaction://hlinkshowjump?jump=previousslide"/>
              </a:rPr>
              <a:t>акт о списании материальных запасов (ф. 0504230)</a:t>
            </a:r>
            <a:r>
              <a:rPr lang="ru-RU" sz="1300" dirty="0">
                <a:hlinkClick r:id="" action="ppaction://hlinkshowjump?jump=previousslide"/>
              </a:rPr>
              <a:t>,</a:t>
            </a:r>
            <a:endParaRPr lang="ru-RU" sz="13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u="sng" dirty="0">
                <a:hlinkClick r:id="" action="ppaction://hlinkshowjump?jump=nextslide"/>
              </a:rPr>
              <a:t>акт ввода в </a:t>
            </a:r>
            <a:r>
              <a:rPr lang="ru-RU" sz="1300" u="sng" dirty="0" smtClean="0">
                <a:hlinkClick r:id="" action="ppaction://hlinkshowjump?jump=nextslide"/>
              </a:rPr>
              <a:t>эксплуатацию </a:t>
            </a:r>
            <a:r>
              <a:rPr lang="ru-RU" sz="1300" dirty="0" smtClean="0"/>
              <a:t>(составляется УБУ).</a:t>
            </a:r>
            <a:endParaRPr lang="ru-RU" sz="13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ru-RU" sz="13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19A9931-93D5-419B-B78B-80E72371A13D}"/>
              </a:ext>
            </a:extLst>
          </p:cNvPr>
          <p:cNvSpPr/>
          <p:nvPr/>
        </p:nvSpPr>
        <p:spPr>
          <a:xfrm>
            <a:off x="693019" y="3926967"/>
            <a:ext cx="5042764" cy="126386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063BB2-F085-4900-97E5-D8B9FA806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717291"/>
            <a:ext cx="8518993" cy="585318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170613F-BA1E-4A72-AD5A-0C2623FF5709}"/>
              </a:ext>
            </a:extLst>
          </p:cNvPr>
          <p:cNvSpPr txBox="1">
            <a:spLocks/>
          </p:cNvSpPr>
          <p:nvPr/>
        </p:nvSpPr>
        <p:spPr>
          <a:xfrm>
            <a:off x="625872" y="568102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Постановка спецоборудования на баланс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E0FAC-DDCB-409C-AF51-E9A201E340DD}"/>
              </a:ext>
            </a:extLst>
          </p:cNvPr>
          <p:cNvSpPr txBox="1"/>
          <p:nvPr/>
        </p:nvSpPr>
        <p:spPr>
          <a:xfrm>
            <a:off x="560169" y="4009521"/>
            <a:ext cx="2825498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Акт подписывает Комиссия по поступлению и выбытию активов ФГАОУ ВО «СПбПУ».</a:t>
            </a:r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11103810-6E28-4B46-AE0E-A9C9F3A74029}"/>
              </a:ext>
            </a:extLst>
          </p:cNvPr>
          <p:cNvSpPr/>
          <p:nvPr/>
        </p:nvSpPr>
        <p:spPr>
          <a:xfrm>
            <a:off x="328384" y="5361709"/>
            <a:ext cx="3395019" cy="928189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5847D12B-C7C4-42E9-B20A-F90387608DDA}"/>
              </a:ext>
            </a:extLst>
          </p:cNvPr>
          <p:cNvSpPr txBox="1">
            <a:spLocks/>
          </p:cNvSpPr>
          <p:nvPr/>
        </p:nvSpPr>
        <p:spPr>
          <a:xfrm>
            <a:off x="341111" y="5500944"/>
            <a:ext cx="3758373" cy="7168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! </a:t>
            </a:r>
            <a:r>
              <a:rPr lang="ru-RU" sz="1400" dirty="0"/>
              <a:t>Список с телефонами и адресами членов комиссии можно взять в Отделе учета нефинансовых активов.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8C4CDB8-0411-4FA0-9B38-8CD6573F8F4D}"/>
              </a:ext>
            </a:extLst>
          </p:cNvPr>
          <p:cNvSpPr/>
          <p:nvPr/>
        </p:nvSpPr>
        <p:spPr>
          <a:xfrm>
            <a:off x="3920836" y="5066581"/>
            <a:ext cx="4849091" cy="971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96B11B0-4B2E-47BE-8786-D158B8816A54}"/>
              </a:ext>
            </a:extLst>
          </p:cNvPr>
          <p:cNvCxnSpPr>
            <a:cxnSpLocks/>
          </p:cNvCxnSpPr>
          <p:nvPr/>
        </p:nvCxnSpPr>
        <p:spPr>
          <a:xfrm>
            <a:off x="3385667" y="4389265"/>
            <a:ext cx="535169" cy="579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4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D430-BB6C-431F-9E9C-523B8ED760A3}"/>
              </a:ext>
            </a:extLst>
          </p:cNvPr>
          <p:cNvSpPr txBox="1"/>
          <p:nvPr/>
        </p:nvSpPr>
        <p:spPr>
          <a:xfrm>
            <a:off x="1568402" y="5939236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Служебную записку подписывают руководитель научного договора и материально ответственное лицо.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528890" y="528776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Передача спецоборудования заказчику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CD2F857-9F83-4472-838F-99D5E15C2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29769"/>
            <a:ext cx="5278581" cy="655402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DD5817-5AFF-4FEB-98C4-698D232E18C9}"/>
              </a:ext>
            </a:extLst>
          </p:cNvPr>
          <p:cNvSpPr/>
          <p:nvPr/>
        </p:nvSpPr>
        <p:spPr>
          <a:xfrm>
            <a:off x="7114308" y="5073934"/>
            <a:ext cx="4184073" cy="1357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2C9AAF1-19E0-4FEE-BD70-AEBCCAC06F6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55623" y="5939236"/>
            <a:ext cx="1099359" cy="246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C9515C4-541F-422B-9B49-4E009BBEA087}"/>
              </a:ext>
            </a:extLst>
          </p:cNvPr>
          <p:cNvSpPr/>
          <p:nvPr/>
        </p:nvSpPr>
        <p:spPr>
          <a:xfrm>
            <a:off x="596036" y="1854340"/>
            <a:ext cx="5153600" cy="918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35189-63AD-4097-9018-60AD405F1D93}"/>
              </a:ext>
            </a:extLst>
          </p:cNvPr>
          <p:cNvSpPr txBox="1"/>
          <p:nvPr/>
        </p:nvSpPr>
        <p:spPr>
          <a:xfrm>
            <a:off x="761741" y="1928996"/>
            <a:ext cx="4987895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Для передачи спецоборудования заказчику материально ответственное лицо предоставляет в отдел учета нефинансовых  </a:t>
            </a:r>
            <a:r>
              <a:rPr lang="ru-RU" sz="1300" dirty="0" smtClean="0"/>
              <a:t>активов служебную </a:t>
            </a:r>
            <a:r>
              <a:rPr lang="ru-RU" sz="1300" dirty="0"/>
              <a:t>записку (</a:t>
            </a:r>
            <a:r>
              <a:rPr lang="ru-RU" sz="1300" u="sng" dirty="0"/>
              <a:t>представлена на слайде</a:t>
            </a:r>
            <a:r>
              <a:rPr lang="ru-RU" sz="1300" dirty="0" smtClean="0"/>
              <a:t>).</a:t>
            </a:r>
            <a:endParaRPr lang="ru-RU" sz="13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3391C2D-A171-46D7-B5E8-1FAF271FF938}"/>
              </a:ext>
            </a:extLst>
          </p:cNvPr>
          <p:cNvSpPr/>
          <p:nvPr/>
        </p:nvSpPr>
        <p:spPr>
          <a:xfrm>
            <a:off x="582126" y="3440082"/>
            <a:ext cx="5167510" cy="183188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4A59E3-D4AB-4A47-AAC8-C1795E5EA97C}"/>
              </a:ext>
            </a:extLst>
          </p:cNvPr>
          <p:cNvSpPr txBox="1"/>
          <p:nvPr/>
        </p:nvSpPr>
        <p:spPr>
          <a:xfrm>
            <a:off x="753079" y="3490200"/>
            <a:ext cx="49626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На основании служебной записки отдел учета нефинансовых активов подготавливает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накладную на отпуск материалов на сторону  (ф. 0504205) в 3-х экземплярах. Накладная подписывается материально ответственным лицом, главным бухгалтером и проректором по научной работе. </a:t>
            </a:r>
          </a:p>
          <a:p>
            <a:pPr>
              <a:spcAft>
                <a:spcPts val="600"/>
              </a:spcAft>
            </a:pPr>
            <a:r>
              <a:rPr lang="ru-RU" sz="1300" dirty="0">
                <a:solidFill>
                  <a:srgbClr val="FF0000"/>
                </a:solidFill>
                <a:ea typeface="Calibri" panose="020F0502020204030204" pitchFamily="34" charset="0"/>
              </a:rPr>
              <a:t>!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Один экземпляр накладной после подписания заказчиком предоставляется в отдел учет нефинансовых активов (в том же месяце, когда была выписана накладная).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04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FDC191A-6A62-47C9-8E7F-ECE2B795B71D}"/>
              </a:ext>
            </a:extLst>
          </p:cNvPr>
          <p:cNvSpPr/>
          <p:nvPr/>
        </p:nvSpPr>
        <p:spPr>
          <a:xfrm>
            <a:off x="818611" y="2218541"/>
            <a:ext cx="5277389" cy="170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D430-BB6C-431F-9E9C-523B8ED760A3}"/>
              </a:ext>
            </a:extLst>
          </p:cNvPr>
          <p:cNvSpPr txBox="1"/>
          <p:nvPr/>
        </p:nvSpPr>
        <p:spPr>
          <a:xfrm>
            <a:off x="1808779" y="5572326"/>
            <a:ext cx="4287221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Акт подписывают сотрудники подразделения, ответственные за сборку экспериментального образца (кроме материального ответственного лица).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721628" y="708169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Сборка экспериментального устройства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3FE4B-D5A9-46CA-9E0D-1C95DE957257}"/>
              </a:ext>
            </a:extLst>
          </p:cNvPr>
          <p:cNvSpPr txBox="1"/>
          <p:nvPr/>
        </p:nvSpPr>
        <p:spPr>
          <a:xfrm>
            <a:off x="944203" y="2378722"/>
            <a:ext cx="5151797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По окончании сборки экспериментального устройства материально ответственное лицо предоставляет в отдел учета нефинансовых активов: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dirty="0"/>
              <a:t>акт для проведения сборки экспериментального образца (</a:t>
            </a:r>
            <a:r>
              <a:rPr lang="ru-RU" sz="1300" u="sng" dirty="0"/>
              <a:t>представлен на слайде</a:t>
            </a:r>
            <a:r>
              <a:rPr lang="ru-RU" sz="1300" dirty="0"/>
              <a:t>),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u="sng" dirty="0">
                <a:hlinkClick r:id="rId2" action="ppaction://hlinksldjump"/>
              </a:rPr>
              <a:t>акт о списании материальных запасов (ф. 0504230).</a:t>
            </a:r>
            <a:endParaRPr lang="ru-RU" sz="1300" u="sng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ru-RU" sz="1300" dirty="0"/>
          </a:p>
        </p:txBody>
      </p: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C56C323-EB76-4BDF-A92F-8F23F3AEA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4" y="46560"/>
            <a:ext cx="4962653" cy="676488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D0E7DA2-3FF7-4696-A52C-8AB8E9F1A0A6}"/>
              </a:ext>
            </a:extLst>
          </p:cNvPr>
          <p:cNvCxnSpPr>
            <a:cxnSpLocks/>
          </p:cNvCxnSpPr>
          <p:nvPr/>
        </p:nvCxnSpPr>
        <p:spPr>
          <a:xfrm>
            <a:off x="7406640" y="4872446"/>
            <a:ext cx="12017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86D21F0-E623-453C-B8D0-66289B731D54}"/>
              </a:ext>
            </a:extLst>
          </p:cNvPr>
          <p:cNvCxnSpPr>
            <a:cxnSpLocks/>
          </p:cNvCxnSpPr>
          <p:nvPr/>
        </p:nvCxnSpPr>
        <p:spPr>
          <a:xfrm>
            <a:off x="10367554" y="5317729"/>
            <a:ext cx="12017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198CAC-8DD5-4DC6-A1AD-CB6530AFFB33}"/>
              </a:ext>
            </a:extLst>
          </p:cNvPr>
          <p:cNvSpPr/>
          <p:nvPr/>
        </p:nvSpPr>
        <p:spPr>
          <a:xfrm>
            <a:off x="7247050" y="5774267"/>
            <a:ext cx="4322287" cy="9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9FAF643-2F13-4B9B-8C3C-3F4753B1C8AF}"/>
              </a:ext>
            </a:extLst>
          </p:cNvPr>
          <p:cNvCxnSpPr/>
          <p:nvPr/>
        </p:nvCxnSpPr>
        <p:spPr>
          <a:xfrm>
            <a:off x="6096000" y="5957047"/>
            <a:ext cx="1151050" cy="274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877F18-20B2-4ED3-A507-51AA635385FB}"/>
              </a:ext>
            </a:extLst>
          </p:cNvPr>
          <p:cNvSpPr txBox="1"/>
          <p:nvPr/>
        </p:nvSpPr>
        <p:spPr>
          <a:xfrm>
            <a:off x="5050302" y="534207"/>
            <a:ext cx="302624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Акт утверждает директор </a:t>
            </a:r>
            <a:r>
              <a:rPr lang="ru-RU" sz="1300" dirty="0" smtClean="0"/>
              <a:t>института, или проректор по направлению.</a:t>
            </a:r>
            <a:endParaRPr lang="ru-RU" sz="1300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227A565-45D3-48BB-9ED6-EAF12B3E3283}"/>
              </a:ext>
            </a:extLst>
          </p:cNvPr>
          <p:cNvCxnSpPr>
            <a:cxnSpLocks/>
          </p:cNvCxnSpPr>
          <p:nvPr/>
        </p:nvCxnSpPr>
        <p:spPr>
          <a:xfrm>
            <a:off x="8076550" y="662427"/>
            <a:ext cx="1766697" cy="146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8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D430-BB6C-431F-9E9C-523B8ED760A3}"/>
              </a:ext>
            </a:extLst>
          </p:cNvPr>
          <p:cNvSpPr txBox="1"/>
          <p:nvPr/>
        </p:nvSpPr>
        <p:spPr>
          <a:xfrm>
            <a:off x="1560930" y="5824382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Служебную записку подписывают руководитель научного договора и материально ответственное лицо.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528889" y="528776"/>
            <a:ext cx="3958443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Постановка экспериментального устройства на баланс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C9515C4-541F-422B-9B49-4E009BBEA087}"/>
              </a:ext>
            </a:extLst>
          </p:cNvPr>
          <p:cNvSpPr/>
          <p:nvPr/>
        </p:nvSpPr>
        <p:spPr>
          <a:xfrm>
            <a:off x="596036" y="1711371"/>
            <a:ext cx="5153600" cy="1516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35189-63AD-4097-9018-60AD405F1D93}"/>
              </a:ext>
            </a:extLst>
          </p:cNvPr>
          <p:cNvSpPr txBox="1"/>
          <p:nvPr/>
        </p:nvSpPr>
        <p:spPr>
          <a:xfrm>
            <a:off x="761741" y="1838028"/>
            <a:ext cx="4987895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При переводе экспериментального устройства в состав основных средств в дополнение к </a:t>
            </a:r>
            <a:r>
              <a:rPr lang="ru-RU" sz="1300" dirty="0">
                <a:hlinkClick r:id="" action="ppaction://hlinkshowjump?jump=previousslide"/>
              </a:rPr>
              <a:t>акту о проведении сборки экспериментального образца </a:t>
            </a:r>
            <a:r>
              <a:rPr lang="ru-RU" sz="1300" dirty="0"/>
              <a:t>оформляются: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dirty="0"/>
              <a:t>служебная записка (</a:t>
            </a:r>
            <a:r>
              <a:rPr lang="ru-RU" sz="1300" u="sng" dirty="0"/>
              <a:t>представлена на слайде</a:t>
            </a:r>
            <a:r>
              <a:rPr lang="ru-RU" sz="1300" dirty="0"/>
              <a:t>);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300" u="sng" dirty="0">
                <a:hlinkClick r:id="rId2" action="ppaction://hlinksldjump"/>
              </a:rPr>
              <a:t>акт ввода в эксплуатацию</a:t>
            </a:r>
            <a:r>
              <a:rPr lang="ru-RU" sz="1300" dirty="0">
                <a:hlinkClick r:id="rId2" action="ppaction://hlinksldjump"/>
              </a:rPr>
              <a:t>.</a:t>
            </a:r>
            <a:endParaRPr lang="ru-RU" sz="13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3391C2D-A171-46D7-B5E8-1FAF271FF938}"/>
              </a:ext>
            </a:extLst>
          </p:cNvPr>
          <p:cNvSpPr/>
          <p:nvPr/>
        </p:nvSpPr>
        <p:spPr>
          <a:xfrm>
            <a:off x="582126" y="3440082"/>
            <a:ext cx="5167510" cy="1354656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4A59E3-D4AB-4A47-AAC8-C1795E5EA97C}"/>
              </a:ext>
            </a:extLst>
          </p:cNvPr>
          <p:cNvSpPr txBox="1"/>
          <p:nvPr/>
        </p:nvSpPr>
        <p:spPr>
          <a:xfrm>
            <a:off x="761741" y="3530075"/>
            <a:ext cx="49626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На основании данных документов отдел учета нефинансовых активов подготавливает материально ответственному лицу акт приема-передачи объектов нефинансовых активов (ф. 0504101).</a:t>
            </a:r>
          </a:p>
          <a:p>
            <a:pPr>
              <a:spcAft>
                <a:spcPts val="6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 Акт подписывает Комиссия по поступлению и выбытию активов ФГАОУ ВО «СПбПУ»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и утверждает проректор по научной работе. 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54F6BA-CCD1-48D1-B666-DE5FF9C7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70" y="11947"/>
            <a:ext cx="5440309" cy="67643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EF2E34-DB8C-4DF2-887A-4315C3D5B21F}"/>
              </a:ext>
            </a:extLst>
          </p:cNvPr>
          <p:cNvSpPr/>
          <p:nvPr/>
        </p:nvSpPr>
        <p:spPr>
          <a:xfrm>
            <a:off x="7104387" y="4961467"/>
            <a:ext cx="4184073" cy="1223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E5CE302-D8C0-4DD8-858E-17DCD5F7FA9F}"/>
              </a:ext>
            </a:extLst>
          </p:cNvPr>
          <p:cNvCxnSpPr>
            <a:cxnSpLocks/>
          </p:cNvCxnSpPr>
          <p:nvPr/>
        </p:nvCxnSpPr>
        <p:spPr>
          <a:xfrm flipV="1">
            <a:off x="5848151" y="5649665"/>
            <a:ext cx="1165429" cy="456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6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40208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D430-BB6C-431F-9E9C-523B8ED760A3}"/>
              </a:ext>
            </a:extLst>
          </p:cNvPr>
          <p:cNvSpPr txBox="1"/>
          <p:nvPr/>
        </p:nvSpPr>
        <p:spPr>
          <a:xfrm>
            <a:off x="1259099" y="5964177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Служебную записку подписывают руководитель научного договора и материально ответственное лицо.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421B75-802C-4BDA-9EE8-71F78A701AE6}"/>
              </a:ext>
            </a:extLst>
          </p:cNvPr>
          <p:cNvSpPr txBox="1">
            <a:spLocks/>
          </p:cNvSpPr>
          <p:nvPr/>
        </p:nvSpPr>
        <p:spPr>
          <a:xfrm>
            <a:off x="528890" y="528776"/>
            <a:ext cx="3536632" cy="1079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НИОКР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Передача экспериментального устройства заказчику</a:t>
            </a:r>
          </a:p>
          <a:p>
            <a:pPr>
              <a:lnSpc>
                <a:spcPct val="80000"/>
              </a:lnSpc>
            </a:pPr>
            <a:endParaRPr lang="ru-RU" sz="29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C9515C4-541F-422B-9B49-4E009BBEA087}"/>
              </a:ext>
            </a:extLst>
          </p:cNvPr>
          <p:cNvSpPr/>
          <p:nvPr/>
        </p:nvSpPr>
        <p:spPr>
          <a:xfrm>
            <a:off x="596036" y="1770554"/>
            <a:ext cx="5153600" cy="1325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35189-63AD-4097-9018-60AD405F1D93}"/>
              </a:ext>
            </a:extLst>
          </p:cNvPr>
          <p:cNvSpPr txBox="1"/>
          <p:nvPr/>
        </p:nvSpPr>
        <p:spPr>
          <a:xfrm>
            <a:off x="803711" y="1896542"/>
            <a:ext cx="4446392" cy="10926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Для передачи собранного экспериментального устройства заказчику в дополнение к </a:t>
            </a:r>
            <a:r>
              <a:rPr lang="ru-RU" sz="1300" dirty="0">
                <a:hlinkClick r:id="rId2" action="ppaction://hlinksldjump"/>
              </a:rPr>
              <a:t>акту о проведении сборки экспериментального образца </a:t>
            </a:r>
            <a:r>
              <a:rPr lang="ru-RU" sz="1300" dirty="0"/>
              <a:t>материально ответственное лицо предоставляет в отдел учета нефинансовых активов служебную записку (</a:t>
            </a:r>
            <a:r>
              <a:rPr lang="ru-RU" sz="1300" u="sng" dirty="0"/>
              <a:t>представлена на слайде</a:t>
            </a:r>
            <a:r>
              <a:rPr lang="ru-RU" sz="1300" dirty="0"/>
              <a:t>).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3391C2D-A171-46D7-B5E8-1FAF271FF938}"/>
              </a:ext>
            </a:extLst>
          </p:cNvPr>
          <p:cNvSpPr/>
          <p:nvPr/>
        </p:nvSpPr>
        <p:spPr>
          <a:xfrm>
            <a:off x="582126" y="3530188"/>
            <a:ext cx="5167510" cy="199841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4A59E3-D4AB-4A47-AAC8-C1795E5EA97C}"/>
              </a:ext>
            </a:extLst>
          </p:cNvPr>
          <p:cNvSpPr txBox="1"/>
          <p:nvPr/>
        </p:nvSpPr>
        <p:spPr>
          <a:xfrm>
            <a:off x="803711" y="3694570"/>
            <a:ext cx="47426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На основании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служебной записки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отдел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учета нефинансовых активов подготавливает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накладную на отпуск материалов на сторону  (ф. 0504205) в 3-х экземплярах. Накладная подписывается материально ответственным лицом, главным бухгалтером и проректором по научной работе. </a:t>
            </a:r>
          </a:p>
          <a:p>
            <a:pPr>
              <a:spcAft>
                <a:spcPts val="600"/>
              </a:spcAft>
            </a:pPr>
            <a:r>
              <a:rPr lang="ru-RU" sz="1300" dirty="0">
                <a:solidFill>
                  <a:srgbClr val="FF0000"/>
                </a:solidFill>
                <a:ea typeface="Calibri" panose="020F0502020204030204" pitchFamily="34" charset="0"/>
              </a:rPr>
              <a:t>!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Один экземпляр накладной после подписания заказчиком предоставляется в отдел учет нефинансовых активов (в том же месяце, когда была выписана накладная).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071E359-A0B1-4F00-9835-F0B0E6BA6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72" y="0"/>
            <a:ext cx="5715244" cy="67975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E040AE9-4B6A-4030-B257-8465D65B3767}"/>
              </a:ext>
            </a:extLst>
          </p:cNvPr>
          <p:cNvSpPr/>
          <p:nvPr/>
        </p:nvSpPr>
        <p:spPr>
          <a:xfrm>
            <a:off x="6662407" y="5262811"/>
            <a:ext cx="5147185" cy="1168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01B08AF-72B3-4A02-9558-75911ACB46E5}"/>
              </a:ext>
            </a:extLst>
          </p:cNvPr>
          <p:cNvCxnSpPr>
            <a:cxnSpLocks/>
          </p:cNvCxnSpPr>
          <p:nvPr/>
        </p:nvCxnSpPr>
        <p:spPr>
          <a:xfrm flipV="1">
            <a:off x="5546320" y="5952901"/>
            <a:ext cx="1099359" cy="246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34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9170</TotalTime>
  <Words>1057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Рабенкова Анастасия Андреевна</dc:creator>
  <cp:lastModifiedBy>Рабенкова Анастасия Андреевна</cp:lastModifiedBy>
  <cp:revision>259</cp:revision>
  <cp:lastPrinted>2021-05-14T08:47:27Z</cp:lastPrinted>
  <dcterms:created xsi:type="dcterms:W3CDTF">2021-03-23T15:12:14Z</dcterms:created>
  <dcterms:modified xsi:type="dcterms:W3CDTF">2021-05-18T14:55:27Z</dcterms:modified>
</cp:coreProperties>
</file>