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notesMasterIdLst>
    <p:notesMasterId r:id="rId33"/>
  </p:notesMasterIdLst>
  <p:handoutMasterIdLst>
    <p:handoutMasterId r:id="rId34"/>
  </p:handoutMasterIdLst>
  <p:sldIdLst>
    <p:sldId id="256" r:id="rId2"/>
    <p:sldId id="269" r:id="rId3"/>
    <p:sldId id="296" r:id="rId4"/>
    <p:sldId id="297" r:id="rId5"/>
    <p:sldId id="298" r:id="rId6"/>
    <p:sldId id="280" r:id="rId7"/>
    <p:sldId id="289" r:id="rId8"/>
    <p:sldId id="290" r:id="rId9"/>
    <p:sldId id="293" r:id="rId10"/>
    <p:sldId id="294" r:id="rId11"/>
    <p:sldId id="291" r:id="rId12"/>
    <p:sldId id="305" r:id="rId13"/>
    <p:sldId id="306" r:id="rId14"/>
    <p:sldId id="292" r:id="rId15"/>
    <p:sldId id="295" r:id="rId16"/>
    <p:sldId id="276" r:id="rId17"/>
    <p:sldId id="299" r:id="rId18"/>
    <p:sldId id="307" r:id="rId19"/>
    <p:sldId id="308" r:id="rId20"/>
    <p:sldId id="310" r:id="rId21"/>
    <p:sldId id="311" r:id="rId22"/>
    <p:sldId id="301" r:id="rId23"/>
    <p:sldId id="304" r:id="rId24"/>
    <p:sldId id="303" r:id="rId25"/>
    <p:sldId id="300" r:id="rId26"/>
    <p:sldId id="302" r:id="rId27"/>
    <p:sldId id="268" r:id="rId28"/>
    <p:sldId id="272" r:id="rId29"/>
    <p:sldId id="271" r:id="rId30"/>
    <p:sldId id="270" r:id="rId31"/>
    <p:sldId id="274" r:id="rId32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C729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5" autoAdjust="0"/>
    <p:restoredTop sz="93953" autoAdjust="0"/>
  </p:normalViewPr>
  <p:slideViewPr>
    <p:cSldViewPr snapToGrid="0">
      <p:cViewPr varScale="1">
        <p:scale>
          <a:sx n="115" d="100"/>
          <a:sy n="115" d="100"/>
        </p:scale>
        <p:origin x="25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31A2D0-505A-4E27-8FC5-14EE7228F316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A560E9-FB90-4A62-8653-9753948162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87312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7A9B77-10CF-4177-BE09-47C87D51F468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C69863-B8F3-4C02-BA8E-514E25CA5F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0540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0C61E-6EF3-4E26-B025-1865520C6B3D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E02E2-08E4-4F92-8420-979B233BB9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182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0C61E-6EF3-4E26-B025-1865520C6B3D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E02E2-08E4-4F92-8420-979B233BB9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9837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0C61E-6EF3-4E26-B025-1865520C6B3D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E02E2-08E4-4F92-8420-979B233BB9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2711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0C61E-6EF3-4E26-B025-1865520C6B3D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E02E2-08E4-4F92-8420-979B233BB9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9146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0C61E-6EF3-4E26-B025-1865520C6B3D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E02E2-08E4-4F92-8420-979B233BB9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2352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0C61E-6EF3-4E26-B025-1865520C6B3D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E02E2-08E4-4F92-8420-979B233BB9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5182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0C61E-6EF3-4E26-B025-1865520C6B3D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E02E2-08E4-4F92-8420-979B233BB9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8866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0C61E-6EF3-4E26-B025-1865520C6B3D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E02E2-08E4-4F92-8420-979B233BB9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4876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0C61E-6EF3-4E26-B025-1865520C6B3D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E02E2-08E4-4F92-8420-979B233BB9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4091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0C61E-6EF3-4E26-B025-1865520C6B3D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E02E2-08E4-4F92-8420-979B233BB9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4789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0C61E-6EF3-4E26-B025-1865520C6B3D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E02E2-08E4-4F92-8420-979B233BB9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8688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0C61E-6EF3-4E26-B025-1865520C6B3D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CE02E2-08E4-4F92-8420-979B233BB9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1238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27.xml"/><Relationship Id="rId3" Type="http://schemas.openxmlformats.org/officeDocument/2006/relationships/slide" Target="slide17.xml"/><Relationship Id="rId7" Type="http://schemas.openxmlformats.org/officeDocument/2006/relationships/slide" Target="slide26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8.xml"/><Relationship Id="rId6" Type="http://schemas.openxmlformats.org/officeDocument/2006/relationships/slide" Target="slide23.xml"/><Relationship Id="rId5" Type="http://schemas.openxmlformats.org/officeDocument/2006/relationships/slide" Target="slide22.xml"/><Relationship Id="rId10" Type="http://schemas.openxmlformats.org/officeDocument/2006/relationships/hyperlink" Target="https://www.spbstu.ru/university/organizational-documents/administration-catalogue/index.php" TargetMode="External"/><Relationship Id="rId4" Type="http://schemas.openxmlformats.org/officeDocument/2006/relationships/slide" Target="slide18.xml"/><Relationship Id="rId9" Type="http://schemas.openxmlformats.org/officeDocument/2006/relationships/slide" Target="slide3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slide" Target="slide7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25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umto.spbstu.ru/internal_inward_transfer/" TargetMode="External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hyperlink" Target="mailto:pm.dep@spbstu.ru" TargetMode="External"/><Relationship Id="rId1" Type="http://schemas.openxmlformats.org/officeDocument/2006/relationships/slideLayout" Target="../slideLayouts/slideLayout8.xml"/><Relationship Id="rId4" Type="http://schemas.openxmlformats.org/officeDocument/2006/relationships/slide" Target="slide2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pm.dep@spbstu.ru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9.JP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slide" Target="slide6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" Target="slide29.xml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www.spbstu.ru/university/organizational-documents/administration-catalogue/" TargetMode="External"/><Relationship Id="rId4" Type="http://schemas.openxmlformats.org/officeDocument/2006/relationships/slide" Target="slide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39353"/>
          </a:xfrm>
          <a:prstGeom prst="rect">
            <a:avLst/>
          </a:prstGeom>
        </p:spPr>
      </p:pic>
      <p:sp>
        <p:nvSpPr>
          <p:cNvPr id="12" name="Скругленный прямоугольник 11"/>
          <p:cNvSpPr/>
          <p:nvPr/>
        </p:nvSpPr>
        <p:spPr>
          <a:xfrm>
            <a:off x="597693" y="2316163"/>
            <a:ext cx="10996613" cy="2291495"/>
          </a:xfrm>
          <a:prstGeom prst="roundRect">
            <a:avLst/>
          </a:prstGeom>
          <a:solidFill>
            <a:schemeClr val="bg1">
              <a:alpha val="6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Презентация </a:t>
            </a:r>
            <a:r>
              <a:rPr lang="ru-RU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по заполнению документов </a:t>
            </a:r>
          </a:p>
          <a:p>
            <a:pPr algn="ctr"/>
            <a:r>
              <a:rPr lang="ru-RU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материально ответственными лицами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12192000" cy="894063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08" y="260264"/>
            <a:ext cx="2085013" cy="530398"/>
          </a:xfrm>
          <a:prstGeom prst="rect">
            <a:avLst/>
          </a:prstGeom>
        </p:spPr>
      </p:pic>
      <p:sp>
        <p:nvSpPr>
          <p:cNvPr id="10" name="Скругленный прямоугольник 9"/>
          <p:cNvSpPr/>
          <p:nvPr/>
        </p:nvSpPr>
        <p:spPr>
          <a:xfrm>
            <a:off x="2522500" y="5040640"/>
            <a:ext cx="7146998" cy="1015589"/>
          </a:xfrm>
          <a:prstGeom prst="roundRect">
            <a:avLst/>
          </a:prstGeom>
          <a:solidFill>
            <a:schemeClr val="bg1">
              <a:alpha val="62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Основные средства</a:t>
            </a:r>
          </a:p>
        </p:txBody>
      </p:sp>
    </p:spTree>
    <p:extLst>
      <p:ext uri="{BB962C8B-B14F-4D97-AF65-F5344CB8AC3E}">
        <p14:creationId xmlns:p14="http://schemas.microsoft.com/office/powerpoint/2010/main" val="3759982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8551C016-DC07-4223-9181-72B8B8A6E80A}"/>
              </a:ext>
            </a:extLst>
          </p:cNvPr>
          <p:cNvSpPr txBox="1">
            <a:spLocks/>
          </p:cNvSpPr>
          <p:nvPr/>
        </p:nvSpPr>
        <p:spPr>
          <a:xfrm>
            <a:off x="596036" y="282411"/>
            <a:ext cx="4268374" cy="132556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2900" b="1" dirty="0"/>
              <a:t>Акт приема-передачи к договору пожертвования имущества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D124C5-0066-4BB4-B436-64D3CBD0C0A1}"/>
              </a:ext>
            </a:extLst>
          </p:cNvPr>
          <p:cNvSpPr txBox="1"/>
          <p:nvPr/>
        </p:nvSpPr>
        <p:spPr>
          <a:xfrm>
            <a:off x="596036" y="1990607"/>
            <a:ext cx="4287221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1400" dirty="0"/>
              <a:t>Номер и дату доверенности проректора можно уточнить в Канцелярии (каб. 228, 1 уч. корпус).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7926C82-FC24-4074-9DD6-77BBA1A6330A}"/>
              </a:ext>
            </a:extLst>
          </p:cNvPr>
          <p:cNvSpPr txBox="1"/>
          <p:nvPr/>
        </p:nvSpPr>
        <p:spPr>
          <a:xfrm>
            <a:off x="957016" y="3388708"/>
            <a:ext cx="4092291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1400" dirty="0"/>
              <a:t>Указываются номер и дата, присвоенные договору, к которому оформляется  данный акт.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584" y="0"/>
            <a:ext cx="6376276" cy="6858000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5CE2A706-1B76-4365-B85B-8E212FE3EC6D}"/>
              </a:ext>
            </a:extLst>
          </p:cNvPr>
          <p:cNvCxnSpPr>
            <a:cxnSpLocks/>
          </p:cNvCxnSpPr>
          <p:nvPr/>
        </p:nvCxnSpPr>
        <p:spPr>
          <a:xfrm flipV="1">
            <a:off x="5049307" y="2610035"/>
            <a:ext cx="2834064" cy="104028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73ACDA83-6196-4239-AB51-152C57920985}"/>
              </a:ext>
            </a:extLst>
          </p:cNvPr>
          <p:cNvCxnSpPr/>
          <p:nvPr/>
        </p:nvCxnSpPr>
        <p:spPr>
          <a:xfrm>
            <a:off x="7278460" y="2513827"/>
            <a:ext cx="174125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28BBAE56-47DA-459C-B83A-FA5795081D54}"/>
              </a:ext>
            </a:extLst>
          </p:cNvPr>
          <p:cNvCxnSpPr/>
          <p:nvPr/>
        </p:nvCxnSpPr>
        <p:spPr>
          <a:xfrm flipV="1">
            <a:off x="4888063" y="2140328"/>
            <a:ext cx="2098663" cy="9624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A216878F-5A0C-4E4B-830E-CC97FE2304E0}"/>
              </a:ext>
            </a:extLst>
          </p:cNvPr>
          <p:cNvCxnSpPr/>
          <p:nvPr/>
        </p:nvCxnSpPr>
        <p:spPr>
          <a:xfrm>
            <a:off x="7151852" y="2140328"/>
            <a:ext cx="3670028" cy="806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47926C82-FC24-4074-9DD6-77BBA1A6330A}"/>
              </a:ext>
            </a:extLst>
          </p:cNvPr>
          <p:cNvSpPr txBox="1"/>
          <p:nvPr/>
        </p:nvSpPr>
        <p:spPr>
          <a:xfrm>
            <a:off x="1674880" y="5145942"/>
            <a:ext cx="3374427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1400" dirty="0"/>
              <a:t>Акт приема-передачи визируется материально ответственным лицом, на точку которого поступает имущество.</a:t>
            </a:r>
          </a:p>
        </p:txBody>
      </p: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id="{28BBAE56-47DA-459C-B83A-FA5795081D54}"/>
              </a:ext>
            </a:extLst>
          </p:cNvPr>
          <p:cNvCxnSpPr/>
          <p:nvPr/>
        </p:nvCxnSpPr>
        <p:spPr>
          <a:xfrm>
            <a:off x="5049307" y="5515274"/>
            <a:ext cx="4130204" cy="74507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5787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8551C016-DC07-4223-9181-72B8B8A6E80A}"/>
              </a:ext>
            </a:extLst>
          </p:cNvPr>
          <p:cNvSpPr txBox="1">
            <a:spLocks/>
          </p:cNvSpPr>
          <p:nvPr/>
        </p:nvSpPr>
        <p:spPr>
          <a:xfrm>
            <a:off x="596035" y="282411"/>
            <a:ext cx="4582729" cy="132556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2900" b="1" dirty="0"/>
              <a:t>Договор ответственного хранения с получателем гранта РФФИ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9012B1B-F609-46DB-B1FE-8377997D4187}"/>
              </a:ext>
            </a:extLst>
          </p:cNvPr>
          <p:cNvSpPr txBox="1"/>
          <p:nvPr/>
        </p:nvSpPr>
        <p:spPr>
          <a:xfrm>
            <a:off x="1932677" y="2611448"/>
            <a:ext cx="4287221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1400" dirty="0"/>
              <a:t>Номер и дату доверенности проректора можно уточнить в Канцелярии (каб. 228, 1 уч. корпус).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2F9479E-FE23-4817-BDE5-CB494B5D25B4}"/>
              </a:ext>
            </a:extLst>
          </p:cNvPr>
          <p:cNvSpPr txBox="1"/>
          <p:nvPr/>
        </p:nvSpPr>
        <p:spPr>
          <a:xfrm>
            <a:off x="5874023" y="5751501"/>
            <a:ext cx="4003407" cy="49244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1300" dirty="0"/>
              <a:t>В реквизитах Поклажедателя указываются паспортные данные лица и адрес его регистрации.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9D8DCADC-C9E2-43BC-8ACE-58A0DACFE0D2}"/>
              </a:ext>
            </a:extLst>
          </p:cNvPr>
          <p:cNvSpPr/>
          <p:nvPr/>
        </p:nvSpPr>
        <p:spPr>
          <a:xfrm>
            <a:off x="6982667" y="4800658"/>
            <a:ext cx="4026348" cy="16240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154" y="0"/>
            <a:ext cx="5485585" cy="5292867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78386009-B162-4AE9-9BEE-D9FAB6C7F070}"/>
              </a:ext>
            </a:extLst>
          </p:cNvPr>
          <p:cNvSpPr txBox="1"/>
          <p:nvPr/>
        </p:nvSpPr>
        <p:spPr>
          <a:xfrm>
            <a:off x="3656935" y="1871746"/>
            <a:ext cx="3043658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1400" dirty="0"/>
              <a:t>Указывается номер гранта РФФИ.</a:t>
            </a:r>
          </a:p>
        </p:txBody>
      </p:sp>
      <p:cxnSp>
        <p:nvCxnSpPr>
          <p:cNvPr id="41" name="Прямая со стрелкой 40">
            <a:extLst>
              <a:ext uri="{FF2B5EF4-FFF2-40B4-BE49-F238E27FC236}">
                <a16:creationId xmlns:a16="http://schemas.microsoft.com/office/drawing/2014/main" id="{20EC0D8E-8EBC-48C7-8EE1-571494FE5700}"/>
              </a:ext>
            </a:extLst>
          </p:cNvPr>
          <p:cNvCxnSpPr/>
          <p:nvPr/>
        </p:nvCxnSpPr>
        <p:spPr>
          <a:xfrm>
            <a:off x="5965642" y="2190398"/>
            <a:ext cx="1017024" cy="62550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>
            <a:extLst>
              <a:ext uri="{FF2B5EF4-FFF2-40B4-BE49-F238E27FC236}">
                <a16:creationId xmlns:a16="http://schemas.microsoft.com/office/drawing/2014/main" id="{957801EE-9B25-48C5-94D4-069617C006EF}"/>
              </a:ext>
            </a:extLst>
          </p:cNvPr>
          <p:cNvCxnSpPr>
            <a:cxnSpLocks/>
          </p:cNvCxnSpPr>
          <p:nvPr/>
        </p:nvCxnSpPr>
        <p:spPr>
          <a:xfrm>
            <a:off x="5792705" y="3133724"/>
            <a:ext cx="1189961" cy="49151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>
            <a:extLst>
              <a:ext uri="{FF2B5EF4-FFF2-40B4-BE49-F238E27FC236}">
                <a16:creationId xmlns:a16="http://schemas.microsoft.com/office/drawing/2014/main" id="{48B4B6FB-7EA2-4284-87CA-D04C3F7D9A00}"/>
              </a:ext>
            </a:extLst>
          </p:cNvPr>
          <p:cNvCxnSpPr>
            <a:cxnSpLocks/>
          </p:cNvCxnSpPr>
          <p:nvPr/>
        </p:nvCxnSpPr>
        <p:spPr>
          <a:xfrm>
            <a:off x="5286434" y="3978396"/>
            <a:ext cx="3200675" cy="81641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5E408094-6204-4AB3-94CA-06F0310CABD8}"/>
              </a:ext>
            </a:extLst>
          </p:cNvPr>
          <p:cNvSpPr txBox="1"/>
          <p:nvPr/>
        </p:nvSpPr>
        <p:spPr>
          <a:xfrm>
            <a:off x="1018061" y="3432065"/>
            <a:ext cx="4268373" cy="6924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1300" dirty="0"/>
              <a:t>Указывается наименование, количество, ассортимент вещей, принимаемых на хранение, и иные признаки, позволяющие идентифицировать имущество.</a:t>
            </a:r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55"/>
          <a:stretch/>
        </p:blipFill>
        <p:spPr>
          <a:xfrm>
            <a:off x="208258" y="4316754"/>
            <a:ext cx="5235193" cy="2455956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C6E50CDD-DD6C-4C66-9AC3-FAA991B782BC}"/>
              </a:ext>
            </a:extLst>
          </p:cNvPr>
          <p:cNvSpPr/>
          <p:nvPr/>
        </p:nvSpPr>
        <p:spPr>
          <a:xfrm>
            <a:off x="401898" y="4538798"/>
            <a:ext cx="2351720" cy="219943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7" name="Прямая со стрелкой 46">
            <a:extLst>
              <a:ext uri="{FF2B5EF4-FFF2-40B4-BE49-F238E27FC236}">
                <a16:creationId xmlns:a16="http://schemas.microsoft.com/office/drawing/2014/main" id="{ED98002F-3CA1-429A-9E28-0E3618D72B06}"/>
              </a:ext>
            </a:extLst>
          </p:cNvPr>
          <p:cNvCxnSpPr>
            <a:cxnSpLocks/>
          </p:cNvCxnSpPr>
          <p:nvPr/>
        </p:nvCxnSpPr>
        <p:spPr>
          <a:xfrm flipH="1">
            <a:off x="2825854" y="5997722"/>
            <a:ext cx="3048170" cy="24622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689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99012B1B-F609-46DB-B1FE-8377997D4187}"/>
              </a:ext>
            </a:extLst>
          </p:cNvPr>
          <p:cNvSpPr txBox="1"/>
          <p:nvPr/>
        </p:nvSpPr>
        <p:spPr>
          <a:xfrm>
            <a:off x="823493" y="3676002"/>
            <a:ext cx="4287221" cy="49244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1300" dirty="0"/>
              <a:t>Номер и дату доверенности проректора можно уточнить в Канцелярии (каб. 228, 1 уч. корпус).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C3C2A60-48BB-46E3-9846-03DC269B2852}"/>
              </a:ext>
            </a:extLst>
          </p:cNvPr>
          <p:cNvSpPr txBox="1"/>
          <p:nvPr/>
        </p:nvSpPr>
        <p:spPr>
          <a:xfrm>
            <a:off x="646281" y="4805124"/>
            <a:ext cx="4003407" cy="49244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1300" dirty="0"/>
              <a:t>В реквизитах </a:t>
            </a:r>
            <a:r>
              <a:rPr lang="ru-RU" sz="1300" dirty="0" err="1" smtClean="0"/>
              <a:t>Поклажедателя</a:t>
            </a:r>
            <a:r>
              <a:rPr lang="ru-RU" sz="1300" dirty="0" smtClean="0"/>
              <a:t> </a:t>
            </a:r>
            <a:r>
              <a:rPr lang="ru-RU" sz="1300" dirty="0"/>
              <a:t>указываются паспортные данные лица и адрес его регистрации.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0963" y="0"/>
            <a:ext cx="6444085" cy="6858000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030C8DC-223E-4CD1-B39F-514DA081BBB6}"/>
              </a:ext>
            </a:extLst>
          </p:cNvPr>
          <p:cNvSpPr/>
          <p:nvPr/>
        </p:nvSpPr>
        <p:spPr>
          <a:xfrm>
            <a:off x="5749908" y="4311595"/>
            <a:ext cx="2828484" cy="224946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3DBAAF86-83F8-4BA0-B769-A84B275C79C9}"/>
              </a:ext>
            </a:extLst>
          </p:cNvPr>
          <p:cNvCxnSpPr/>
          <p:nvPr/>
        </p:nvCxnSpPr>
        <p:spPr>
          <a:xfrm>
            <a:off x="4649688" y="5051346"/>
            <a:ext cx="922053" cy="24622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D2CC10D7-6A18-4E81-A481-E90A9C0341DE}"/>
              </a:ext>
            </a:extLst>
          </p:cNvPr>
          <p:cNvCxnSpPr>
            <a:stCxn id="11" idx="3"/>
          </p:cNvCxnSpPr>
          <p:nvPr/>
        </p:nvCxnSpPr>
        <p:spPr>
          <a:xfrm flipV="1">
            <a:off x="5110714" y="3490913"/>
            <a:ext cx="752758" cy="43131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Заголовок 1">
            <a:extLst>
              <a:ext uri="{FF2B5EF4-FFF2-40B4-BE49-F238E27FC236}">
                <a16:creationId xmlns:a16="http://schemas.microsoft.com/office/drawing/2014/main" id="{8551C016-DC07-4223-9181-72B8B8A6E80A}"/>
              </a:ext>
            </a:extLst>
          </p:cNvPr>
          <p:cNvSpPr txBox="1">
            <a:spLocks/>
          </p:cNvSpPr>
          <p:nvPr/>
        </p:nvSpPr>
        <p:spPr>
          <a:xfrm>
            <a:off x="435159" y="419893"/>
            <a:ext cx="5767678" cy="132556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2800" b="1" dirty="0"/>
              <a:t>Акт приема-передачи к </a:t>
            </a:r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договору </a:t>
            </a:r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ответственного </a:t>
            </a:r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хранения с получателем гранта </a:t>
            </a:r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РФФИ </a:t>
            </a:r>
          </a:p>
          <a:p>
            <a:pPr>
              <a:lnSpc>
                <a:spcPct val="80000"/>
              </a:lnSpc>
            </a:pPr>
            <a:r>
              <a:rPr lang="ru-RU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(передача имущества Университету)</a:t>
            </a:r>
            <a:endParaRPr lang="ru-RU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3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99012B1B-F609-46DB-B1FE-8377997D4187}"/>
              </a:ext>
            </a:extLst>
          </p:cNvPr>
          <p:cNvSpPr txBox="1"/>
          <p:nvPr/>
        </p:nvSpPr>
        <p:spPr>
          <a:xfrm>
            <a:off x="823493" y="3676002"/>
            <a:ext cx="4287221" cy="49244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1300" dirty="0"/>
              <a:t>Номер и дату доверенности проректора можно уточнить в Канцелярии (каб. 228, 1 уч. корпус).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C3C2A60-48BB-46E3-9846-03DC269B2852}"/>
              </a:ext>
            </a:extLst>
          </p:cNvPr>
          <p:cNvSpPr txBox="1"/>
          <p:nvPr/>
        </p:nvSpPr>
        <p:spPr>
          <a:xfrm>
            <a:off x="646281" y="4805124"/>
            <a:ext cx="4003407" cy="49244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1300" dirty="0"/>
              <a:t>В реквизитах </a:t>
            </a:r>
            <a:r>
              <a:rPr lang="ru-RU" sz="1300" dirty="0" err="1" smtClean="0"/>
              <a:t>Поклажедателя</a:t>
            </a:r>
            <a:r>
              <a:rPr lang="ru-RU" sz="1300" dirty="0" smtClean="0"/>
              <a:t> </a:t>
            </a:r>
            <a:r>
              <a:rPr lang="ru-RU" sz="1300" dirty="0"/>
              <a:t>указываются паспортные данные лица и адрес его регистрации.</a:t>
            </a:r>
          </a:p>
        </p:txBody>
      </p:sp>
      <p:sp>
        <p:nvSpPr>
          <p:cNvPr id="20" name="Заголовок 1">
            <a:extLst>
              <a:ext uri="{FF2B5EF4-FFF2-40B4-BE49-F238E27FC236}">
                <a16:creationId xmlns:a16="http://schemas.microsoft.com/office/drawing/2014/main" id="{8551C016-DC07-4223-9181-72B8B8A6E80A}"/>
              </a:ext>
            </a:extLst>
          </p:cNvPr>
          <p:cNvSpPr txBox="1">
            <a:spLocks/>
          </p:cNvSpPr>
          <p:nvPr/>
        </p:nvSpPr>
        <p:spPr>
          <a:xfrm>
            <a:off x="435159" y="419893"/>
            <a:ext cx="5522581" cy="132556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2800" b="1" dirty="0"/>
              <a:t>Акт приема-передачи к </a:t>
            </a:r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договору </a:t>
            </a:r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ответственного </a:t>
            </a:r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хранения с получателем гранта </a:t>
            </a:r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РФФИ </a:t>
            </a:r>
          </a:p>
          <a:p>
            <a:pPr>
              <a:lnSpc>
                <a:spcPct val="80000"/>
              </a:lnSpc>
            </a:pPr>
            <a:r>
              <a:rPr lang="ru-RU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(возврат имущества)</a:t>
            </a:r>
            <a:endParaRPr lang="ru-RU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7093" y="0"/>
            <a:ext cx="6507770" cy="6858000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D2CC10D7-6A18-4E81-A481-E90A9C0341DE}"/>
              </a:ext>
            </a:extLst>
          </p:cNvPr>
          <p:cNvCxnSpPr/>
          <p:nvPr/>
        </p:nvCxnSpPr>
        <p:spPr>
          <a:xfrm flipV="1">
            <a:off x="5110714" y="3490913"/>
            <a:ext cx="752758" cy="43131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3DBAAF86-83F8-4BA0-B769-A84B275C79C9}"/>
              </a:ext>
            </a:extLst>
          </p:cNvPr>
          <p:cNvCxnSpPr/>
          <p:nvPr/>
        </p:nvCxnSpPr>
        <p:spPr>
          <a:xfrm>
            <a:off x="4649688" y="5051346"/>
            <a:ext cx="3890997" cy="48671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8030C8DC-223E-4CD1-B39F-514DA081BBB6}"/>
              </a:ext>
            </a:extLst>
          </p:cNvPr>
          <p:cNvSpPr/>
          <p:nvPr/>
        </p:nvSpPr>
        <p:spPr>
          <a:xfrm>
            <a:off x="8740978" y="4439655"/>
            <a:ext cx="2863861" cy="219681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8226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8551C016-DC07-4223-9181-72B8B8A6E80A}"/>
              </a:ext>
            </a:extLst>
          </p:cNvPr>
          <p:cNvSpPr txBox="1">
            <a:spLocks/>
          </p:cNvSpPr>
          <p:nvPr/>
        </p:nvSpPr>
        <p:spPr>
          <a:xfrm>
            <a:off x="596036" y="282411"/>
            <a:ext cx="4268374" cy="132556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2900" b="1" dirty="0"/>
              <a:t>Договор пожертвования неденежного имущества с получателем гранта РФФИ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68F2E0E-2978-42B1-8BC3-90C1AFE0C8DE}"/>
              </a:ext>
            </a:extLst>
          </p:cNvPr>
          <p:cNvSpPr txBox="1"/>
          <p:nvPr/>
        </p:nvSpPr>
        <p:spPr>
          <a:xfrm>
            <a:off x="8444124" y="5758870"/>
            <a:ext cx="3593388" cy="8125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300" dirty="0"/>
              <a:t>Товарный чек, подтверждающий приобретение имущества для использования в рамках гранта РФФИ, сохраняется и прикладывается к договору пожертвования.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C3C2A60-48BB-46E3-9846-03DC269B2852}"/>
              </a:ext>
            </a:extLst>
          </p:cNvPr>
          <p:cNvSpPr txBox="1"/>
          <p:nvPr/>
        </p:nvSpPr>
        <p:spPr>
          <a:xfrm>
            <a:off x="1869471" y="3450896"/>
            <a:ext cx="3161080" cy="6924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1300" dirty="0"/>
              <a:t>В реквизитах Жертвователя указываются паспортные данные лица и адрес его регистрации.</a:t>
            </a:r>
          </a:p>
        </p:txBody>
      </p: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64A2A163-C16B-4DE6-B009-BAA1BC1278D6}"/>
              </a:ext>
            </a:extLst>
          </p:cNvPr>
          <p:cNvCxnSpPr>
            <a:cxnSpLocks/>
          </p:cNvCxnSpPr>
          <p:nvPr/>
        </p:nvCxnSpPr>
        <p:spPr>
          <a:xfrm flipH="1" flipV="1">
            <a:off x="2538479" y="5758870"/>
            <a:ext cx="2141154" cy="12744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569" y="1"/>
            <a:ext cx="5818017" cy="5536380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cxnSp>
        <p:nvCxnSpPr>
          <p:cNvPr id="24" name="Прямая со стрелкой 23">
            <a:extLst>
              <a:ext uri="{FF2B5EF4-FFF2-40B4-BE49-F238E27FC236}">
                <a16:creationId xmlns:a16="http://schemas.microsoft.com/office/drawing/2014/main" id="{D9DB3112-220D-40CE-BE0E-A128E64AB9CD}"/>
              </a:ext>
            </a:extLst>
          </p:cNvPr>
          <p:cNvCxnSpPr/>
          <p:nvPr/>
        </p:nvCxnSpPr>
        <p:spPr>
          <a:xfrm flipH="1" flipV="1">
            <a:off x="9544833" y="5245380"/>
            <a:ext cx="363254" cy="51349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>
            <a:extLst>
              <a:ext uri="{FF2B5EF4-FFF2-40B4-BE49-F238E27FC236}">
                <a16:creationId xmlns:a16="http://schemas.microsoft.com/office/drawing/2014/main" id="{FA4FB74F-F43C-414A-9A1E-D3668B227950}"/>
              </a:ext>
            </a:extLst>
          </p:cNvPr>
          <p:cNvCxnSpPr>
            <a:cxnSpLocks/>
          </p:cNvCxnSpPr>
          <p:nvPr/>
        </p:nvCxnSpPr>
        <p:spPr>
          <a:xfrm>
            <a:off x="5694630" y="2352567"/>
            <a:ext cx="4626320" cy="153137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99012B1B-F609-46DB-B1FE-8377997D4187}"/>
              </a:ext>
            </a:extLst>
          </p:cNvPr>
          <p:cNvSpPr txBox="1"/>
          <p:nvPr/>
        </p:nvSpPr>
        <p:spPr>
          <a:xfrm>
            <a:off x="1632879" y="1860124"/>
            <a:ext cx="4287221" cy="49244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1300" dirty="0"/>
              <a:t>Номер и дату доверенности проректора можно уточнить в Канцелярии (каб. 228, 1 уч. корпус).</a:t>
            </a: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7565822" y="5210211"/>
            <a:ext cx="260739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Рисунок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56" y="4541738"/>
            <a:ext cx="5770244" cy="2181344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cxnSp>
        <p:nvCxnSpPr>
          <p:cNvPr id="35" name="Прямая со стрелкой 34">
            <a:extLst>
              <a:ext uri="{FF2B5EF4-FFF2-40B4-BE49-F238E27FC236}">
                <a16:creationId xmlns:a16="http://schemas.microsoft.com/office/drawing/2014/main" id="{D9DB3112-220D-40CE-BE0E-A128E64AB9CD}"/>
              </a:ext>
            </a:extLst>
          </p:cNvPr>
          <p:cNvCxnSpPr/>
          <p:nvPr/>
        </p:nvCxnSpPr>
        <p:spPr>
          <a:xfrm flipH="1">
            <a:off x="2730223" y="4143393"/>
            <a:ext cx="501350" cy="49670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Прямоугольник 37"/>
          <p:cNvSpPr/>
          <p:nvPr/>
        </p:nvSpPr>
        <p:spPr>
          <a:xfrm>
            <a:off x="476655" y="4640094"/>
            <a:ext cx="2581823" cy="185798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315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8551C016-DC07-4223-9181-72B8B8A6E80A}"/>
              </a:ext>
            </a:extLst>
          </p:cNvPr>
          <p:cNvSpPr txBox="1">
            <a:spLocks/>
          </p:cNvSpPr>
          <p:nvPr/>
        </p:nvSpPr>
        <p:spPr>
          <a:xfrm>
            <a:off x="520000" y="481092"/>
            <a:ext cx="4268374" cy="132556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2800" b="1" dirty="0"/>
              <a:t>Акт приема-передачи к </a:t>
            </a:r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договору пожертвования неденежного имущества с получателем гранта РФФИ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9012B1B-F609-46DB-B1FE-8377997D4187}"/>
              </a:ext>
            </a:extLst>
          </p:cNvPr>
          <p:cNvSpPr txBox="1"/>
          <p:nvPr/>
        </p:nvSpPr>
        <p:spPr>
          <a:xfrm>
            <a:off x="646281" y="2877683"/>
            <a:ext cx="4287221" cy="49244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1300" dirty="0"/>
              <a:t>Номер и дату доверенности проректора можно уточнить в Канцелярии (каб. 228, 1 уч. корпус).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C3C2A60-48BB-46E3-9846-03DC269B2852}"/>
              </a:ext>
            </a:extLst>
          </p:cNvPr>
          <p:cNvSpPr txBox="1"/>
          <p:nvPr/>
        </p:nvSpPr>
        <p:spPr>
          <a:xfrm>
            <a:off x="646281" y="4805124"/>
            <a:ext cx="4003407" cy="49244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1300" dirty="0"/>
              <a:t>В реквизитах Жертвователя указываются паспортные данные лица и адрес его регистрации.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9286" y="-13058"/>
            <a:ext cx="5945275" cy="6858000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D2CC10D7-6A18-4E81-A481-E90A9C0341DE}"/>
              </a:ext>
            </a:extLst>
          </p:cNvPr>
          <p:cNvCxnSpPr/>
          <p:nvPr/>
        </p:nvCxnSpPr>
        <p:spPr>
          <a:xfrm>
            <a:off x="4986103" y="3123904"/>
            <a:ext cx="5013931" cy="13486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8030C8DC-223E-4CD1-B39F-514DA081BBB6}"/>
              </a:ext>
            </a:extLst>
          </p:cNvPr>
          <p:cNvSpPr/>
          <p:nvPr/>
        </p:nvSpPr>
        <p:spPr>
          <a:xfrm>
            <a:off x="6140888" y="4423785"/>
            <a:ext cx="2682099" cy="197194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3DBAAF86-83F8-4BA0-B769-A84B275C79C9}"/>
              </a:ext>
            </a:extLst>
          </p:cNvPr>
          <p:cNvCxnSpPr/>
          <p:nvPr/>
        </p:nvCxnSpPr>
        <p:spPr>
          <a:xfrm>
            <a:off x="4649688" y="5051346"/>
            <a:ext cx="1342550" cy="39614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2404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8551C016-DC07-4223-9181-72B8B8A6E80A}"/>
              </a:ext>
            </a:extLst>
          </p:cNvPr>
          <p:cNvSpPr txBox="1">
            <a:spLocks/>
          </p:cNvSpPr>
          <p:nvPr/>
        </p:nvSpPr>
        <p:spPr>
          <a:xfrm>
            <a:off x="464089" y="657618"/>
            <a:ext cx="4268374" cy="132556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2900" b="1" dirty="0"/>
              <a:t>Внутреннее перемещение основных средств (накладная на внутреннее перемещение 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8386009-B162-4AE9-9BEE-D9FAB6C7F070}"/>
              </a:ext>
            </a:extLst>
          </p:cNvPr>
          <p:cNvSpPr txBox="1"/>
          <p:nvPr/>
        </p:nvSpPr>
        <p:spPr>
          <a:xfrm>
            <a:off x="688342" y="2577014"/>
            <a:ext cx="3622219" cy="95410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ru-RU" sz="1400" dirty="0"/>
              <a:t>Любые перемещения основных средств из одного подразделения в другое должны быть оформлены накладной на внутреннее перемещение (ф.0504102).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D9AB8EB0-E283-4E87-852F-D5C90BCF5C83}"/>
              </a:ext>
            </a:extLst>
          </p:cNvPr>
          <p:cNvSpPr/>
          <p:nvPr/>
        </p:nvSpPr>
        <p:spPr>
          <a:xfrm>
            <a:off x="610943" y="2487884"/>
            <a:ext cx="3642503" cy="111099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24D7C75-AECF-41D4-B7F3-F8E052430435}"/>
              </a:ext>
            </a:extLst>
          </p:cNvPr>
          <p:cNvSpPr txBox="1"/>
          <p:nvPr/>
        </p:nvSpPr>
        <p:spPr>
          <a:xfrm>
            <a:off x="1042270" y="4738591"/>
            <a:ext cx="3690193" cy="692497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1300" dirty="0"/>
              <a:t>Принял объекты основных средств материально ответственное лицо принимающей стороны. Согласовано руководителем подразделения.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33F913C-75EC-4D9F-AD65-635BF1F13A25}"/>
              </a:ext>
            </a:extLst>
          </p:cNvPr>
          <p:cNvSpPr txBox="1"/>
          <p:nvPr/>
        </p:nvSpPr>
        <p:spPr>
          <a:xfrm>
            <a:off x="548983" y="3794019"/>
            <a:ext cx="3562971" cy="692497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1300" dirty="0"/>
              <a:t>Сдал объекты основных средств материально ответственное лицо передающей стороны. Согласовано руководителем подразделения.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60EBC8B-199D-491D-BEFB-C2A375F337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7479" y="395202"/>
            <a:ext cx="6604635" cy="5886882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C35D0A45-533C-48FD-8FEE-B63F61ADADCE}"/>
              </a:ext>
            </a:extLst>
          </p:cNvPr>
          <p:cNvSpPr/>
          <p:nvPr/>
        </p:nvSpPr>
        <p:spPr>
          <a:xfrm>
            <a:off x="5480372" y="3743419"/>
            <a:ext cx="6199010" cy="4327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2A0E934C-AE7D-43F6-B4CD-DA801E0E497F}"/>
              </a:ext>
            </a:extLst>
          </p:cNvPr>
          <p:cNvSpPr/>
          <p:nvPr/>
        </p:nvSpPr>
        <p:spPr>
          <a:xfrm>
            <a:off x="5489839" y="4176214"/>
            <a:ext cx="6189543" cy="4327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3150F0C7-943E-4BA5-A02B-3D2FE6F1A579}"/>
              </a:ext>
            </a:extLst>
          </p:cNvPr>
          <p:cNvCxnSpPr>
            <a:cxnSpLocks/>
          </p:cNvCxnSpPr>
          <p:nvPr/>
        </p:nvCxnSpPr>
        <p:spPr>
          <a:xfrm flipV="1">
            <a:off x="4111954" y="3985593"/>
            <a:ext cx="1368418" cy="19453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id="{0E60ED92-22A4-498F-85EF-B8B14768E52E}"/>
              </a:ext>
            </a:extLst>
          </p:cNvPr>
          <p:cNvCxnSpPr>
            <a:cxnSpLocks/>
          </p:cNvCxnSpPr>
          <p:nvPr/>
        </p:nvCxnSpPr>
        <p:spPr>
          <a:xfrm flipV="1">
            <a:off x="4739716" y="4738591"/>
            <a:ext cx="750123" cy="35458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id="{59C4D020-11C5-4B16-9CE3-7AD8C3497CBD}"/>
              </a:ext>
            </a:extLst>
          </p:cNvPr>
          <p:cNvSpPr/>
          <p:nvPr/>
        </p:nvSpPr>
        <p:spPr>
          <a:xfrm>
            <a:off x="495242" y="5765628"/>
            <a:ext cx="6000054" cy="692497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71B416A-7E64-4B73-ACFC-84A07E580C4F}"/>
              </a:ext>
            </a:extLst>
          </p:cNvPr>
          <p:cNvSpPr txBox="1"/>
          <p:nvPr/>
        </p:nvSpPr>
        <p:spPr>
          <a:xfrm>
            <a:off x="548983" y="5849471"/>
            <a:ext cx="594631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/>
              <a:t>Получение и перемещение основных средств материально ответственное лицо отражает в </a:t>
            </a:r>
            <a:r>
              <a:rPr lang="ru-RU" sz="1400" u="sng" dirty="0">
                <a:hlinkClick r:id="" action="ppaction://hlinkshowjump?jump=nextslide"/>
              </a:rPr>
              <a:t>инвентарном списке нефинансовых активов (ф.0504034).</a:t>
            </a:r>
            <a:endParaRPr lang="ru-RU" sz="1400" u="sng" dirty="0"/>
          </a:p>
        </p:txBody>
      </p:sp>
    </p:spTree>
    <p:extLst>
      <p:ext uri="{BB962C8B-B14F-4D97-AF65-F5344CB8AC3E}">
        <p14:creationId xmlns:p14="http://schemas.microsoft.com/office/powerpoint/2010/main" val="2386279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8551C016-DC07-4223-9181-72B8B8A6E80A}"/>
              </a:ext>
            </a:extLst>
          </p:cNvPr>
          <p:cNvSpPr txBox="1">
            <a:spLocks/>
          </p:cNvSpPr>
          <p:nvPr/>
        </p:nvSpPr>
        <p:spPr>
          <a:xfrm>
            <a:off x="596034" y="309665"/>
            <a:ext cx="7614711" cy="86531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2900" b="1" dirty="0"/>
              <a:t>Учет </a:t>
            </a:r>
            <a:r>
              <a:rPr lang="ru-RU" sz="2900" b="1" dirty="0" smtClean="0"/>
              <a:t>ОС в подразделении</a:t>
            </a:r>
            <a:endParaRPr lang="ru-RU" sz="29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" t="133" r="3586"/>
          <a:stretch/>
        </p:blipFill>
        <p:spPr>
          <a:xfrm>
            <a:off x="3826714" y="1331994"/>
            <a:ext cx="8323904" cy="4470657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sp>
        <p:nvSpPr>
          <p:cNvPr id="18" name="Прямоугольник: скругленные углы 9">
            <a:extLst>
              <a:ext uri="{FF2B5EF4-FFF2-40B4-BE49-F238E27FC236}">
                <a16:creationId xmlns:a16="http://schemas.microsoft.com/office/drawing/2014/main" id="{D9AB8EB0-E283-4E87-852F-D5C90BCF5C83}"/>
              </a:ext>
            </a:extLst>
          </p:cNvPr>
          <p:cNvSpPr/>
          <p:nvPr/>
        </p:nvSpPr>
        <p:spPr>
          <a:xfrm>
            <a:off x="492056" y="1173408"/>
            <a:ext cx="4915303" cy="801537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8386009-B162-4AE9-9BEE-D9FAB6C7F070}"/>
              </a:ext>
            </a:extLst>
          </p:cNvPr>
          <p:cNvSpPr txBox="1"/>
          <p:nvPr/>
        </p:nvSpPr>
        <p:spPr>
          <a:xfrm>
            <a:off x="654223" y="1305216"/>
            <a:ext cx="4707346" cy="5232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ru-RU" sz="1400" dirty="0"/>
              <a:t>Лица, ответственные за хранение основных средств, ведут Инвентарный список нефинансовых активов (ф.0504034).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4F2CF9A-E12E-436C-ACB1-689C548986E9}"/>
              </a:ext>
            </a:extLst>
          </p:cNvPr>
          <p:cNvSpPr txBox="1"/>
          <p:nvPr/>
        </p:nvSpPr>
        <p:spPr>
          <a:xfrm>
            <a:off x="7000549" y="5585178"/>
            <a:ext cx="3366702" cy="69249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1300" dirty="0"/>
              <a:t>При выбытии объектов указываются дата и номер документа, на основании которого выбывает объект, и причины выбытия.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9213227" y="2574568"/>
            <a:ext cx="2652481" cy="23355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id="{FD3EDAD0-E644-489E-AF1D-47594509917E}"/>
              </a:ext>
            </a:extLst>
          </p:cNvPr>
          <p:cNvCxnSpPr>
            <a:cxnSpLocks/>
          </p:cNvCxnSpPr>
          <p:nvPr/>
        </p:nvCxnSpPr>
        <p:spPr>
          <a:xfrm flipV="1">
            <a:off x="9530542" y="5036028"/>
            <a:ext cx="706582" cy="54915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84F2CF9A-E12E-436C-ACB1-689C548986E9}"/>
              </a:ext>
            </a:extLst>
          </p:cNvPr>
          <p:cNvSpPr txBox="1"/>
          <p:nvPr/>
        </p:nvSpPr>
        <p:spPr>
          <a:xfrm>
            <a:off x="2730222" y="5630329"/>
            <a:ext cx="3390399" cy="892552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1300" dirty="0"/>
              <a:t>В инвентарный список записывается каждый объект с указанием номера инвентарной карточки, заводского номера, инвентарного номера, наименования объекта. 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3972924" y="2573455"/>
            <a:ext cx="5240303" cy="233664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6" name="Прямая со стрелкой 25">
            <a:extLst>
              <a:ext uri="{FF2B5EF4-FFF2-40B4-BE49-F238E27FC236}">
                <a16:creationId xmlns:a16="http://schemas.microsoft.com/office/drawing/2014/main" id="{6BFCF49E-F1B6-44E9-80E5-A0C61A7DA979}"/>
              </a:ext>
            </a:extLst>
          </p:cNvPr>
          <p:cNvCxnSpPr/>
          <p:nvPr/>
        </p:nvCxnSpPr>
        <p:spPr>
          <a:xfrm flipV="1">
            <a:off x="4503909" y="5009250"/>
            <a:ext cx="1157058" cy="62446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: скругленные углы 4">
            <a:extLst>
              <a:ext uri="{FF2B5EF4-FFF2-40B4-BE49-F238E27FC236}">
                <a16:creationId xmlns:a16="http://schemas.microsoft.com/office/drawing/2014/main" id="{D7BD0539-2D31-40CA-921A-0F436544C6FB}"/>
              </a:ext>
            </a:extLst>
          </p:cNvPr>
          <p:cNvSpPr/>
          <p:nvPr/>
        </p:nvSpPr>
        <p:spPr>
          <a:xfrm>
            <a:off x="103206" y="2329217"/>
            <a:ext cx="3738230" cy="147342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189678" y="2406309"/>
            <a:ext cx="3696774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dirty="0"/>
              <a:t>Присвоенный объекту основных средств инвентарный номер должен быть обозначен на объекте материально ответственным лицом, путем прикрепления штриховой этикетки, жетона, нанесения краской или иным способом, обеспечивающим сохранность маркировки. </a:t>
            </a: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144662" y="4199347"/>
            <a:ext cx="3591063" cy="1063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8386009-B162-4AE9-9BEE-D9FAB6C7F070}"/>
              </a:ext>
            </a:extLst>
          </p:cNvPr>
          <p:cNvSpPr txBox="1"/>
          <p:nvPr/>
        </p:nvSpPr>
        <p:spPr>
          <a:xfrm>
            <a:off x="216741" y="4306413"/>
            <a:ext cx="3564957" cy="89255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ru-RU" sz="1300" dirty="0"/>
              <a:t>Штриховые этикетки , которые не могут быть нанесены на объекты основных средств, вклеиваются в инвентарный список НФА на бумажном носителе.</a:t>
            </a:r>
          </a:p>
        </p:txBody>
      </p:sp>
    </p:spTree>
    <p:extLst>
      <p:ext uri="{BB962C8B-B14F-4D97-AF65-F5344CB8AC3E}">
        <p14:creationId xmlns:p14="http://schemas.microsoft.com/office/powerpoint/2010/main" val="1242126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8551C016-DC07-4223-9181-72B8B8A6E80A}"/>
              </a:ext>
            </a:extLst>
          </p:cNvPr>
          <p:cNvSpPr txBox="1">
            <a:spLocks/>
          </p:cNvSpPr>
          <p:nvPr/>
        </p:nvSpPr>
        <p:spPr>
          <a:xfrm>
            <a:off x="596036" y="282411"/>
            <a:ext cx="4268374" cy="132556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2900" b="1" dirty="0"/>
              <a:t>Договор </a:t>
            </a:r>
            <a:r>
              <a:rPr lang="ru-RU" sz="2900" b="1" dirty="0" smtClean="0"/>
              <a:t>ответственного хранения</a:t>
            </a:r>
            <a:endParaRPr lang="ru-RU" sz="29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9012B1B-F609-46DB-B1FE-8377997D4187}"/>
              </a:ext>
            </a:extLst>
          </p:cNvPr>
          <p:cNvSpPr txBox="1"/>
          <p:nvPr/>
        </p:nvSpPr>
        <p:spPr>
          <a:xfrm>
            <a:off x="746603" y="1540092"/>
            <a:ext cx="4287221" cy="11695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1300" dirty="0" smtClean="0"/>
              <a:t>Ответственным хранителем </a:t>
            </a:r>
            <a:r>
              <a:rPr lang="ru-RU" sz="1300" dirty="0"/>
              <a:t>в договоре выступает проректор по направлению деятельности Вашего подразделения.</a:t>
            </a:r>
          </a:p>
          <a:p>
            <a:pPr>
              <a:spcBef>
                <a:spcPts val="600"/>
              </a:spcBef>
            </a:pPr>
            <a:r>
              <a:rPr lang="ru-RU" sz="1300" dirty="0"/>
              <a:t>Номер и дату доверенности проректора можно уточнить в Канцелярии (каб. 228, 1 уч. корпус).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2B829DE-1449-4D0B-9BA7-56EBED1CD415}"/>
              </a:ext>
            </a:extLst>
          </p:cNvPr>
          <p:cNvSpPr txBox="1"/>
          <p:nvPr/>
        </p:nvSpPr>
        <p:spPr>
          <a:xfrm>
            <a:off x="746603" y="5500771"/>
            <a:ext cx="3757670" cy="6924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1300" dirty="0" smtClean="0"/>
              <a:t>Указываются цели передачи имущества, может быть указано конкретное подразделение, в которое передается имущество.</a:t>
            </a:r>
            <a:endParaRPr lang="ru-RU" sz="13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1956" y="142302"/>
            <a:ext cx="6257598" cy="5704718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cxnSp>
        <p:nvCxnSpPr>
          <p:cNvPr id="26" name="Прямая со стрелкой 25">
            <a:extLst>
              <a:ext uri="{FF2B5EF4-FFF2-40B4-BE49-F238E27FC236}">
                <a16:creationId xmlns:a16="http://schemas.microsoft.com/office/drawing/2014/main" id="{9D81B81A-4D1A-492E-8155-EE588FAB5A5C}"/>
              </a:ext>
            </a:extLst>
          </p:cNvPr>
          <p:cNvCxnSpPr>
            <a:cxnSpLocks/>
          </p:cNvCxnSpPr>
          <p:nvPr/>
        </p:nvCxnSpPr>
        <p:spPr>
          <a:xfrm>
            <a:off x="5037788" y="2105841"/>
            <a:ext cx="946609" cy="30172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68A6A9C8-F47A-4B1C-BC60-7AA3DD49851B}"/>
              </a:ext>
            </a:extLst>
          </p:cNvPr>
          <p:cNvSpPr/>
          <p:nvPr/>
        </p:nvSpPr>
        <p:spPr>
          <a:xfrm>
            <a:off x="6080190" y="2244010"/>
            <a:ext cx="5863571" cy="34111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A0D49E3A-D29D-4BD9-BB35-E77066F53BA0}"/>
              </a:ext>
            </a:extLst>
          </p:cNvPr>
          <p:cNvSpPr/>
          <p:nvPr/>
        </p:nvSpPr>
        <p:spPr>
          <a:xfrm>
            <a:off x="5984397" y="3933603"/>
            <a:ext cx="5959364" cy="3663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E408094-6204-4AB3-94CA-06F0310CABD8}"/>
              </a:ext>
            </a:extLst>
          </p:cNvPr>
          <p:cNvSpPr txBox="1"/>
          <p:nvPr/>
        </p:nvSpPr>
        <p:spPr>
          <a:xfrm>
            <a:off x="209828" y="2971253"/>
            <a:ext cx="5010209" cy="21441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400"/>
              </a:spcAft>
            </a:pPr>
            <a:r>
              <a:rPr lang="ru-RU" sz="1300" dirty="0"/>
              <a:t>Указывается наименование, количество, ассортимент вещей, принимаемых на хранение, и иные признаки, позволяющие идентифицировать имущество</a:t>
            </a:r>
            <a:r>
              <a:rPr lang="ru-RU" sz="1300" dirty="0" smtClean="0"/>
              <a:t>. При передаче на хранение большого количества вещей вместо поименного перечисления указывается ссылка на Приложение №1 к настоящему договору и составляется спецификация или перечень передаваемого имущества.</a:t>
            </a:r>
          </a:p>
          <a:p>
            <a:pPr>
              <a:spcAft>
                <a:spcPts val="400"/>
              </a:spcAft>
            </a:pPr>
            <a:r>
              <a:rPr lang="ru-RU" sz="1300" dirty="0" smtClean="0"/>
              <a:t>Имущество может быть названо в дальнейшем по договору как </a:t>
            </a:r>
            <a:r>
              <a:rPr lang="ru-RU" sz="1300" dirty="0"/>
              <a:t>о</a:t>
            </a:r>
            <a:r>
              <a:rPr lang="ru-RU" sz="1300" dirty="0" smtClean="0"/>
              <a:t>борудование, так и вещь. Выбранное </a:t>
            </a:r>
            <a:r>
              <a:rPr lang="ru-RU" sz="1300" dirty="0"/>
              <a:t>н</a:t>
            </a:r>
            <a:r>
              <a:rPr lang="ru-RU" sz="1300" dirty="0" smtClean="0"/>
              <a:t>аименование сохраняется во всем тексте договора.</a:t>
            </a:r>
            <a:endParaRPr lang="ru-RU" sz="1300" dirty="0"/>
          </a:p>
        </p:txBody>
      </p:sp>
      <p:cxnSp>
        <p:nvCxnSpPr>
          <p:cNvPr id="37" name="Прямая со стрелкой 36">
            <a:extLst>
              <a:ext uri="{FF2B5EF4-FFF2-40B4-BE49-F238E27FC236}">
                <a16:creationId xmlns:a16="http://schemas.microsoft.com/office/drawing/2014/main" id="{4F9830DA-389A-4CF7-9973-7C152D0B7A6E}"/>
              </a:ext>
            </a:extLst>
          </p:cNvPr>
          <p:cNvCxnSpPr>
            <a:cxnSpLocks/>
            <a:stCxn id="36" idx="3"/>
          </p:cNvCxnSpPr>
          <p:nvPr/>
        </p:nvCxnSpPr>
        <p:spPr>
          <a:xfrm>
            <a:off x="5220037" y="4043342"/>
            <a:ext cx="668567" cy="12995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8F3747EC-9EC5-4707-AA84-82FA6A3C7301}"/>
              </a:ext>
            </a:extLst>
          </p:cNvPr>
          <p:cNvSpPr/>
          <p:nvPr/>
        </p:nvSpPr>
        <p:spPr>
          <a:xfrm>
            <a:off x="5984397" y="4299979"/>
            <a:ext cx="5959364" cy="4910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9" name="Прямая со стрелкой 38">
            <a:extLst>
              <a:ext uri="{FF2B5EF4-FFF2-40B4-BE49-F238E27FC236}">
                <a16:creationId xmlns:a16="http://schemas.microsoft.com/office/drawing/2014/main" id="{ED98002F-3CA1-429A-9E28-0E3618D72B06}"/>
              </a:ext>
            </a:extLst>
          </p:cNvPr>
          <p:cNvCxnSpPr>
            <a:stCxn id="18" idx="3"/>
          </p:cNvCxnSpPr>
          <p:nvPr/>
        </p:nvCxnSpPr>
        <p:spPr>
          <a:xfrm flipV="1">
            <a:off x="4504273" y="4864049"/>
            <a:ext cx="1384331" cy="98297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240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8551C016-DC07-4223-9181-72B8B8A6E80A}"/>
              </a:ext>
            </a:extLst>
          </p:cNvPr>
          <p:cNvSpPr txBox="1">
            <a:spLocks/>
          </p:cNvSpPr>
          <p:nvPr/>
        </p:nvSpPr>
        <p:spPr>
          <a:xfrm>
            <a:off x="596036" y="282411"/>
            <a:ext cx="4268374" cy="132556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2900" b="1" dirty="0"/>
              <a:t>Договор </a:t>
            </a:r>
            <a:r>
              <a:rPr lang="ru-RU" sz="2900" b="1" dirty="0" smtClean="0"/>
              <a:t>ответственного хранения </a:t>
            </a:r>
            <a:r>
              <a:rPr lang="ru-RU" sz="29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(продолжение)</a:t>
            </a:r>
            <a:endParaRPr lang="ru-RU" sz="29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2144" y="212859"/>
            <a:ext cx="5438775" cy="5918246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0" y="3514922"/>
            <a:ext cx="5908697" cy="334307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E24AB51-BB86-4993-A376-C2555727838A}"/>
              </a:ext>
            </a:extLst>
          </p:cNvPr>
          <p:cNvSpPr txBox="1"/>
          <p:nvPr/>
        </p:nvSpPr>
        <p:spPr>
          <a:xfrm>
            <a:off x="2105251" y="1554510"/>
            <a:ext cx="3833646" cy="49244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1300" dirty="0"/>
              <a:t>Если </a:t>
            </a:r>
            <a:r>
              <a:rPr lang="ru-RU" sz="1300" dirty="0" err="1" smtClean="0"/>
              <a:t>поклажедателем</a:t>
            </a:r>
            <a:r>
              <a:rPr lang="ru-RU" sz="1300" dirty="0" smtClean="0"/>
              <a:t> </a:t>
            </a:r>
            <a:r>
              <a:rPr lang="ru-RU" sz="1300" dirty="0"/>
              <a:t>выступает юридическое лицо.</a:t>
            </a:r>
          </a:p>
        </p:txBody>
      </p: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A82811A7-8743-4B84-8BF9-8CE243448428}"/>
              </a:ext>
            </a:extLst>
          </p:cNvPr>
          <p:cNvCxnSpPr/>
          <p:nvPr/>
        </p:nvCxnSpPr>
        <p:spPr>
          <a:xfrm>
            <a:off x="5938897" y="1800731"/>
            <a:ext cx="600469" cy="24622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id="{A82811A7-8743-4B84-8BF9-8CE243448428}"/>
              </a:ext>
            </a:extLst>
          </p:cNvPr>
          <p:cNvCxnSpPr/>
          <p:nvPr/>
        </p:nvCxnSpPr>
        <p:spPr>
          <a:xfrm flipH="1">
            <a:off x="2486025" y="3372035"/>
            <a:ext cx="1037950" cy="36176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7C2674B9-288E-426F-8844-CC3FE0D7190A}"/>
              </a:ext>
            </a:extLst>
          </p:cNvPr>
          <p:cNvSpPr txBox="1"/>
          <p:nvPr/>
        </p:nvSpPr>
        <p:spPr>
          <a:xfrm>
            <a:off x="2195369" y="2679538"/>
            <a:ext cx="4003407" cy="6924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1300" dirty="0"/>
              <a:t>Если </a:t>
            </a:r>
            <a:r>
              <a:rPr lang="ru-RU" sz="1300" dirty="0" err="1" smtClean="0"/>
              <a:t>поклажедателем</a:t>
            </a:r>
            <a:r>
              <a:rPr lang="ru-RU" sz="1300" dirty="0" smtClean="0"/>
              <a:t> </a:t>
            </a:r>
            <a:r>
              <a:rPr lang="ru-RU" sz="1300" dirty="0"/>
              <a:t>выступает физическое лицо, то указываются паспортные данные лица и адрес его регистрации.</a:t>
            </a:r>
          </a:p>
        </p:txBody>
      </p:sp>
    </p:spTree>
    <p:extLst>
      <p:ext uri="{BB962C8B-B14F-4D97-AF65-F5344CB8AC3E}">
        <p14:creationId xmlns:p14="http://schemas.microsoft.com/office/powerpoint/2010/main" val="3139832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7" y="320722"/>
            <a:ext cx="3932237" cy="1311130"/>
          </a:xfrm>
        </p:spPr>
        <p:txBody>
          <a:bodyPr/>
          <a:lstStyle/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Содержание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84556" y="1830641"/>
            <a:ext cx="3652533" cy="3976270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800" dirty="0">
                <a:hlinkClick r:id="" action="ppaction://hlinkshowjump?jump=nextslide"/>
              </a:rPr>
              <a:t>Поступление ОС</a:t>
            </a:r>
            <a:endParaRPr lang="ru-RU" sz="18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800" dirty="0">
                <a:hlinkClick r:id="rId2" action="ppaction://hlinksldjump"/>
              </a:rPr>
              <a:t>Внутреннее перемещение </a:t>
            </a:r>
            <a:r>
              <a:rPr lang="ru-RU" sz="1800" dirty="0" smtClean="0">
                <a:hlinkClick r:id="rId2" action="ppaction://hlinksldjump"/>
              </a:rPr>
              <a:t>ОС</a:t>
            </a:r>
            <a:endParaRPr lang="ru-RU" sz="18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800" dirty="0" smtClean="0">
                <a:hlinkClick r:id="rId3" action="ppaction://hlinksldjump"/>
              </a:rPr>
              <a:t>Учет ОС в подразделении</a:t>
            </a:r>
            <a:endParaRPr lang="ru-RU" sz="18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800" dirty="0" smtClean="0">
                <a:hlinkClick r:id="rId4" action="ppaction://hlinksldjump"/>
              </a:rPr>
              <a:t>Договор ответственного хранения</a:t>
            </a:r>
            <a:endParaRPr lang="ru-RU" sz="18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800" dirty="0">
                <a:hlinkClick r:id="rId5" action="ppaction://hlinksldjump"/>
              </a:rPr>
              <a:t>Использование личного имущества на рабочем месте</a:t>
            </a:r>
            <a:endParaRPr lang="ru-RU" sz="18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800" dirty="0">
                <a:hlinkClick r:id="rId6" action="ppaction://hlinksldjump"/>
              </a:rPr>
              <a:t>Учет имущества, выданного в пользование </a:t>
            </a:r>
            <a:r>
              <a:rPr lang="ru-RU" sz="1800" dirty="0" smtClean="0">
                <a:hlinkClick r:id="rId6" action="ppaction://hlinksldjump"/>
              </a:rPr>
              <a:t>работникам</a:t>
            </a:r>
            <a:endParaRPr lang="ru-RU" sz="18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800" dirty="0">
                <a:hlinkClick r:id="rId7" action="ppaction://hlinksldjump"/>
              </a:rPr>
              <a:t>Передача </a:t>
            </a:r>
            <a:r>
              <a:rPr lang="ru-RU" sz="1800" dirty="0" smtClean="0">
                <a:hlinkClick r:id="rId7" action="ppaction://hlinksldjump"/>
              </a:rPr>
              <a:t>неиспользуемых ОС через </a:t>
            </a:r>
            <a:r>
              <a:rPr lang="ru-RU" sz="1800" dirty="0" err="1" smtClean="0">
                <a:hlinkClick r:id="rId7" action="ppaction://hlinksldjump"/>
              </a:rPr>
              <a:t>УСБиМТО</a:t>
            </a:r>
            <a:endParaRPr lang="ru-RU" sz="18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800" dirty="0">
                <a:hlinkClick r:id="rId8" action="ppaction://hlinksldjump"/>
              </a:rPr>
              <a:t>Списание ОС </a:t>
            </a:r>
            <a:endParaRPr lang="ru-RU" sz="18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800" dirty="0">
                <a:hlinkClick r:id="rId9" action="ppaction://hlinksldjump"/>
              </a:rPr>
              <a:t>Списание ОЦДИ</a:t>
            </a:r>
            <a:endParaRPr lang="ru-RU" sz="1800" dirty="0"/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EC50C596-2106-4486-B663-A7C784AE914A}"/>
              </a:ext>
            </a:extLst>
          </p:cNvPr>
          <p:cNvSpPr/>
          <p:nvPr/>
        </p:nvSpPr>
        <p:spPr>
          <a:xfrm>
            <a:off x="4796141" y="659567"/>
            <a:ext cx="6611303" cy="369486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589EC049-92DC-4F26-8C74-7459CE943A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891915"/>
            <a:ext cx="6129386" cy="33051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/>
              <a:t>Уважаемые коллеги! </a:t>
            </a:r>
          </a:p>
          <a:p>
            <a:pPr marL="0" indent="0">
              <a:buNone/>
            </a:pPr>
            <a:r>
              <a:rPr lang="ru-RU" sz="1600" dirty="0"/>
              <a:t>В презентации представлена информация по заполнению основных документов для оформления операций с основными средствами.</a:t>
            </a:r>
          </a:p>
          <a:p>
            <a:pPr marL="0" indent="0">
              <a:buNone/>
            </a:pPr>
            <a:r>
              <a:rPr lang="ru-RU" sz="1600" dirty="0"/>
              <a:t>Все формы, указанные в данной памятке, размещены на сайте Университета (</a:t>
            </a:r>
            <a:r>
              <a:rPr lang="ru-RU" sz="1600" dirty="0">
                <a:hlinkClick r:id="rId10"/>
              </a:rPr>
              <a:t>https://www.spbstu.ru/university/organizational-documents/administration-catalogue/ </a:t>
            </a:r>
            <a:r>
              <a:rPr lang="ru-RU" sz="1600" dirty="0"/>
              <a:t>-&gt; Документы департаментов -&gt; Управление бухгалтерского учета (УБУ) -&gt; Документы отдела учета нефинансовых активов)</a:t>
            </a:r>
          </a:p>
          <a:p>
            <a:pPr marL="0" indent="0">
              <a:buNone/>
            </a:pPr>
            <a:r>
              <a:rPr lang="ru-RU" sz="1600" dirty="0"/>
              <a:t>При заполнении всех указанных форм убедительно просим не использовать замазку и зачеркивания при помарках.</a:t>
            </a:r>
          </a:p>
          <a:p>
            <a:pPr marL="0" indent="0">
              <a:buNone/>
            </a:pPr>
            <a:r>
              <a:rPr lang="ru-RU" sz="1600" dirty="0"/>
              <a:t>Документы с использованием замазки и/или зачеркиваний приниматься к отражению в бухгалтерском учете не будут!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A2AB45A-4110-49C3-B446-29596EE4A9BE}"/>
              </a:ext>
            </a:extLst>
          </p:cNvPr>
          <p:cNvSpPr txBox="1"/>
          <p:nvPr/>
        </p:nvSpPr>
        <p:spPr>
          <a:xfrm>
            <a:off x="5214230" y="4651668"/>
            <a:ext cx="6098344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ru-RU" dirty="0"/>
              <a:t>Отдел учета нефинансовых активов УБУ расположен в каб.250, 1 учебного корпуса.</a:t>
            </a:r>
          </a:p>
          <a:p>
            <a:r>
              <a:rPr lang="ru-RU" dirty="0"/>
              <a:t>Тел. 552-67-05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604AA475-E873-4E8C-8235-77E489039A55}"/>
              </a:ext>
            </a:extLst>
          </p:cNvPr>
          <p:cNvSpPr/>
          <p:nvPr/>
        </p:nvSpPr>
        <p:spPr>
          <a:xfrm>
            <a:off x="5052620" y="4566260"/>
            <a:ext cx="6098344" cy="109414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305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99012B1B-F609-46DB-B1FE-8377997D4187}"/>
              </a:ext>
            </a:extLst>
          </p:cNvPr>
          <p:cNvSpPr txBox="1"/>
          <p:nvPr/>
        </p:nvSpPr>
        <p:spPr>
          <a:xfrm>
            <a:off x="1414043" y="1897736"/>
            <a:ext cx="4287221" cy="11695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1300" dirty="0" smtClean="0"/>
              <a:t>Номер приложения определяется общим количеством приложений к договору ответственного хранения. </a:t>
            </a:r>
          </a:p>
          <a:p>
            <a:pPr>
              <a:spcBef>
                <a:spcPts val="600"/>
              </a:spcBef>
            </a:pPr>
            <a:r>
              <a:rPr lang="ru-RU" sz="1300" dirty="0" smtClean="0"/>
              <a:t>Если к договору отдельным приложением будет идти перечень передаваемого имущества, то номер изменится на №2.</a:t>
            </a:r>
            <a:endParaRPr lang="ru-RU" sz="1300" dirty="0"/>
          </a:p>
        </p:txBody>
      </p:sp>
      <p:sp>
        <p:nvSpPr>
          <p:cNvPr id="20" name="Заголовок 1">
            <a:extLst>
              <a:ext uri="{FF2B5EF4-FFF2-40B4-BE49-F238E27FC236}">
                <a16:creationId xmlns:a16="http://schemas.microsoft.com/office/drawing/2014/main" id="{8551C016-DC07-4223-9181-72B8B8A6E80A}"/>
              </a:ext>
            </a:extLst>
          </p:cNvPr>
          <p:cNvSpPr txBox="1">
            <a:spLocks/>
          </p:cNvSpPr>
          <p:nvPr/>
        </p:nvSpPr>
        <p:spPr>
          <a:xfrm>
            <a:off x="435159" y="419893"/>
            <a:ext cx="5767678" cy="132556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2800" b="1" dirty="0"/>
              <a:t>Акт приема-передачи к </a:t>
            </a:r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договору </a:t>
            </a:r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ответственного хранения</a:t>
            </a:r>
          </a:p>
          <a:p>
            <a:pPr>
              <a:lnSpc>
                <a:spcPct val="80000"/>
              </a:lnSpc>
            </a:pPr>
            <a:r>
              <a:rPr lang="ru-RU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(передача имущества Университету)</a:t>
            </a:r>
            <a:endParaRPr lang="ru-RU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1715" y="0"/>
            <a:ext cx="5711072" cy="6858000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D2CC10D7-6A18-4E81-A481-E90A9C0341DE}"/>
              </a:ext>
            </a:extLst>
          </p:cNvPr>
          <p:cNvCxnSpPr/>
          <p:nvPr/>
        </p:nvCxnSpPr>
        <p:spPr>
          <a:xfrm flipV="1">
            <a:off x="5701264" y="666630"/>
            <a:ext cx="3747536" cy="172026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9286875" y="95250"/>
            <a:ext cx="2415912" cy="4191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903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">
            <a:extLst>
              <a:ext uri="{FF2B5EF4-FFF2-40B4-BE49-F238E27FC236}">
                <a16:creationId xmlns:a16="http://schemas.microsoft.com/office/drawing/2014/main" id="{8551C016-DC07-4223-9181-72B8B8A6E80A}"/>
              </a:ext>
            </a:extLst>
          </p:cNvPr>
          <p:cNvSpPr txBox="1">
            <a:spLocks/>
          </p:cNvSpPr>
          <p:nvPr/>
        </p:nvSpPr>
        <p:spPr>
          <a:xfrm>
            <a:off x="435159" y="419893"/>
            <a:ext cx="5767678" cy="132556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2800" b="1" dirty="0"/>
              <a:t>Акт приема-передачи к </a:t>
            </a:r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договору </a:t>
            </a:r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ответственного хранения</a:t>
            </a:r>
          </a:p>
          <a:p>
            <a:pPr>
              <a:lnSpc>
                <a:spcPct val="80000"/>
              </a:lnSpc>
            </a:pPr>
            <a:r>
              <a:rPr lang="ru-RU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(возврат имущества)</a:t>
            </a:r>
            <a:endParaRPr lang="ru-RU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407" y="0"/>
            <a:ext cx="5580453" cy="6858000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9012B1B-F609-46DB-B1FE-8377997D4187}"/>
              </a:ext>
            </a:extLst>
          </p:cNvPr>
          <p:cNvSpPr txBox="1"/>
          <p:nvPr/>
        </p:nvSpPr>
        <p:spPr>
          <a:xfrm>
            <a:off x="1101435" y="1916786"/>
            <a:ext cx="4287221" cy="11695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1300" dirty="0" smtClean="0"/>
              <a:t>Номер приложения определяется общим количеством приложений к договору ответственного хранения. </a:t>
            </a:r>
          </a:p>
          <a:p>
            <a:pPr>
              <a:spcBef>
                <a:spcPts val="600"/>
              </a:spcBef>
            </a:pPr>
            <a:r>
              <a:rPr lang="ru-RU" sz="1300" dirty="0" smtClean="0"/>
              <a:t>Если к договору отдельным приложением будет идти перечень передаваемого имущества, то номер изменится на №3.</a:t>
            </a:r>
            <a:endParaRPr lang="ru-RU" sz="13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9477375" y="95250"/>
            <a:ext cx="2015862" cy="4191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D2CC10D7-6A18-4E81-A481-E90A9C0341DE}"/>
              </a:ext>
            </a:extLst>
          </p:cNvPr>
          <p:cNvCxnSpPr/>
          <p:nvPr/>
        </p:nvCxnSpPr>
        <p:spPr>
          <a:xfrm flipV="1">
            <a:off x="5388656" y="695325"/>
            <a:ext cx="4279219" cy="180623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3131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8551C016-DC07-4223-9181-72B8B8A6E80A}"/>
              </a:ext>
            </a:extLst>
          </p:cNvPr>
          <p:cNvSpPr txBox="1">
            <a:spLocks/>
          </p:cNvSpPr>
          <p:nvPr/>
        </p:nvSpPr>
        <p:spPr>
          <a:xfrm>
            <a:off x="596035" y="309665"/>
            <a:ext cx="4811324" cy="86531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2900" b="1" dirty="0" smtClean="0"/>
              <a:t>Использование личного имущества на рабочем месте</a:t>
            </a:r>
            <a:endParaRPr lang="ru-RU" sz="2900" b="1" dirty="0"/>
          </a:p>
        </p:txBody>
      </p:sp>
      <p:sp>
        <p:nvSpPr>
          <p:cNvPr id="18" name="Прямоугольник: скругленные углы 9">
            <a:extLst>
              <a:ext uri="{FF2B5EF4-FFF2-40B4-BE49-F238E27FC236}">
                <a16:creationId xmlns:a16="http://schemas.microsoft.com/office/drawing/2014/main" id="{D9AB8EB0-E283-4E87-852F-D5C90BCF5C83}"/>
              </a:ext>
            </a:extLst>
          </p:cNvPr>
          <p:cNvSpPr/>
          <p:nvPr/>
        </p:nvSpPr>
        <p:spPr>
          <a:xfrm>
            <a:off x="544045" y="1461924"/>
            <a:ext cx="5005877" cy="2555101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8386009-B162-4AE9-9BEE-D9FAB6C7F070}"/>
              </a:ext>
            </a:extLst>
          </p:cNvPr>
          <p:cNvSpPr txBox="1"/>
          <p:nvPr/>
        </p:nvSpPr>
        <p:spPr>
          <a:xfrm>
            <a:off x="842576" y="1556330"/>
            <a:ext cx="4707346" cy="240065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400" dirty="0" smtClean="0"/>
              <a:t>Нахождение на рабочем месте объектов личного имущества работников должно быть обязательно документально оформлено.</a:t>
            </a:r>
          </a:p>
          <a:p>
            <a:pPr>
              <a:spcAft>
                <a:spcPts val="600"/>
              </a:spcAft>
            </a:pPr>
            <a:r>
              <a:rPr lang="ru-RU" sz="1400" dirty="0" smtClean="0"/>
              <a:t>Если имущество принесено работником на время и по окончании его использования будет унесено, работником  оформляется служебная записка на имя руководителя подразделения (</a:t>
            </a:r>
            <a:r>
              <a:rPr lang="ru-RU" sz="1400" u="sng" dirty="0" smtClean="0"/>
              <a:t>представлена на слайде</a:t>
            </a:r>
            <a:r>
              <a:rPr lang="ru-RU" sz="1400" dirty="0" smtClean="0"/>
              <a:t>).</a:t>
            </a:r>
          </a:p>
          <a:p>
            <a:pPr>
              <a:spcAft>
                <a:spcPts val="600"/>
              </a:spcAft>
            </a:pPr>
            <a:r>
              <a:rPr lang="ru-RU" sz="1400" dirty="0"/>
              <a:t>Если имущество </a:t>
            </a:r>
            <a:r>
              <a:rPr lang="ru-RU" sz="1400" dirty="0" smtClean="0"/>
              <a:t>впоследствии</a:t>
            </a:r>
            <a:r>
              <a:rPr lang="ru-RU" sz="1400" dirty="0"/>
              <a:t> </a:t>
            </a:r>
            <a:r>
              <a:rPr lang="ru-RU" sz="1400" dirty="0" smtClean="0"/>
              <a:t>останется в подразделении, то оформляется </a:t>
            </a:r>
            <a:r>
              <a:rPr lang="ru-RU" sz="1400" dirty="0" smtClean="0">
                <a:hlinkClick r:id="rId2" action="ppaction://hlinksldjump"/>
              </a:rPr>
              <a:t>договор пожертвования неденежного имущества. </a:t>
            </a:r>
            <a:endParaRPr lang="ru-RU" sz="1400" dirty="0" smtClean="0"/>
          </a:p>
        </p:txBody>
      </p:sp>
      <p:sp>
        <p:nvSpPr>
          <p:cNvPr id="37" name="Прямоугольник 36"/>
          <p:cNvSpPr/>
          <p:nvPr/>
        </p:nvSpPr>
        <p:spPr>
          <a:xfrm>
            <a:off x="1710585" y="4398373"/>
            <a:ext cx="3696774" cy="492443"/>
          </a:xfrm>
          <a:prstGeom prst="rect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1300" dirty="0" smtClean="0"/>
              <a:t>Указывается конкретная цель использования имущества.</a:t>
            </a:r>
            <a:endParaRPr lang="ru-RU" sz="13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8186" y="116732"/>
            <a:ext cx="5821340" cy="5807413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10340502" y="4053567"/>
            <a:ext cx="118677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6245157" y="4212077"/>
            <a:ext cx="282102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37" idx="3"/>
          </p:cNvCxnSpPr>
          <p:nvPr/>
        </p:nvCxnSpPr>
        <p:spPr>
          <a:xfrm flipV="1">
            <a:off x="5407359" y="4309353"/>
            <a:ext cx="837798" cy="33524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5755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Заголовок 1">
            <a:extLst>
              <a:ext uri="{FF2B5EF4-FFF2-40B4-BE49-F238E27FC236}">
                <a16:creationId xmlns:a16="http://schemas.microsoft.com/office/drawing/2014/main" id="{8551C016-DC07-4223-9181-72B8B8A6E80A}"/>
              </a:ext>
            </a:extLst>
          </p:cNvPr>
          <p:cNvSpPr txBox="1">
            <a:spLocks/>
          </p:cNvSpPr>
          <p:nvPr/>
        </p:nvSpPr>
        <p:spPr>
          <a:xfrm>
            <a:off x="720725" y="523490"/>
            <a:ext cx="4268374" cy="86531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2900" b="1" dirty="0"/>
              <a:t>Учет имущества, выданного в пользование </a:t>
            </a:r>
            <a:r>
              <a:rPr lang="ru-RU" sz="2900" b="1" dirty="0" smtClean="0"/>
              <a:t>работникам</a:t>
            </a:r>
            <a:endParaRPr lang="ru-RU" sz="2900" b="1" dirty="0"/>
          </a:p>
        </p:txBody>
      </p:sp>
      <p:sp>
        <p:nvSpPr>
          <p:cNvPr id="13" name="Прямоугольник: скругленные углы 7">
            <a:extLst>
              <a:ext uri="{FF2B5EF4-FFF2-40B4-BE49-F238E27FC236}">
                <a16:creationId xmlns:a16="http://schemas.microsoft.com/office/drawing/2014/main" id="{E8710918-0D9A-4C57-977D-74EDFEFC4A44}"/>
              </a:ext>
            </a:extLst>
          </p:cNvPr>
          <p:cNvSpPr/>
          <p:nvPr/>
        </p:nvSpPr>
        <p:spPr>
          <a:xfrm>
            <a:off x="2600181" y="1673710"/>
            <a:ext cx="6807512" cy="14174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174979" y="3944917"/>
            <a:ext cx="5212600" cy="186199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6496850" y="4108688"/>
            <a:ext cx="413658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</a:pPr>
            <a:r>
              <a:rPr lang="ru-RU" sz="1400" dirty="0">
                <a:solidFill>
                  <a:prstClr val="black"/>
                </a:solidFill>
              </a:rPr>
              <a:t>В </a:t>
            </a:r>
            <a:r>
              <a:rPr lang="ru-RU" sz="1400" dirty="0">
                <a:solidFill>
                  <a:prstClr val="black"/>
                </a:solidFill>
                <a:hlinkClick r:id="rId2" action="ppaction://hlinksldjump"/>
              </a:rPr>
              <a:t>карточке </a:t>
            </a:r>
            <a:r>
              <a:rPr lang="ru-RU" sz="1400" dirty="0" smtClean="0">
                <a:solidFill>
                  <a:prstClr val="black"/>
                </a:solidFill>
                <a:hlinkClick r:id="rId2" action="ppaction://hlinksldjump"/>
              </a:rPr>
              <a:t>учета выдачи </a:t>
            </a:r>
            <a:r>
              <a:rPr lang="ru-RU" sz="1400" dirty="0">
                <a:solidFill>
                  <a:prstClr val="black"/>
                </a:solidFill>
                <a:hlinkClick r:id="rId2" action="ppaction://hlinksldjump"/>
              </a:rPr>
              <a:t>имущества </a:t>
            </a:r>
            <a:r>
              <a:rPr lang="ru-RU" sz="1400" dirty="0" smtClean="0">
                <a:solidFill>
                  <a:prstClr val="black"/>
                </a:solidFill>
                <a:hlinkClick r:id="rId2" action="ppaction://hlinksldjump"/>
              </a:rPr>
              <a:t>в пользование </a:t>
            </a:r>
            <a:r>
              <a:rPr lang="ru-RU" sz="1400" dirty="0" smtClean="0">
                <a:solidFill>
                  <a:prstClr val="black"/>
                </a:solidFill>
              </a:rPr>
              <a:t>учет имущества </a:t>
            </a:r>
            <a:r>
              <a:rPr lang="ru-RU" sz="1400" dirty="0">
                <a:solidFill>
                  <a:prstClr val="black"/>
                </a:solidFill>
              </a:rPr>
              <a:t>ведется в разрезе работника, которому были переданы материальные ценности</a:t>
            </a:r>
            <a:r>
              <a:rPr lang="ru-RU" sz="1400" dirty="0" smtClean="0">
                <a:solidFill>
                  <a:prstClr val="black"/>
                </a:solidFill>
              </a:rPr>
              <a:t>.</a:t>
            </a:r>
          </a:p>
          <a:p>
            <a:pPr lvl="0">
              <a:spcAft>
                <a:spcPts val="600"/>
              </a:spcAft>
            </a:pPr>
            <a:r>
              <a:rPr lang="ru-RU" sz="1400" dirty="0" smtClean="0">
                <a:solidFill>
                  <a:prstClr val="black"/>
                </a:solidFill>
              </a:rPr>
              <a:t>Используется при выдаче в пользование работникам спецодежды, обуви и прочего имущества.</a:t>
            </a:r>
          </a:p>
          <a:p>
            <a:pPr lvl="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8386009-B162-4AE9-9BEE-D9FAB6C7F070}"/>
              </a:ext>
            </a:extLst>
          </p:cNvPr>
          <p:cNvSpPr txBox="1"/>
          <p:nvPr/>
        </p:nvSpPr>
        <p:spPr>
          <a:xfrm>
            <a:off x="2884900" y="1905949"/>
            <a:ext cx="6238073" cy="95410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ru-RU" sz="1400" dirty="0" smtClean="0"/>
              <a:t>Выдача имущества Университета в личное пользование работникам подлежит обязательному документальному оформлению материально ответственным лицом. Выбор </a:t>
            </a:r>
            <a:r>
              <a:rPr lang="ru-RU" sz="1400" dirty="0"/>
              <a:t>документа определяется удобством ведения учета для каждого конкретного вида имущества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720725" y="3933260"/>
            <a:ext cx="5132383" cy="187365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992129" y="4108688"/>
            <a:ext cx="4692656" cy="1461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</a:pPr>
            <a:r>
              <a:rPr lang="ru-RU" sz="1400" dirty="0" smtClean="0">
                <a:solidFill>
                  <a:prstClr val="black"/>
                </a:solidFill>
              </a:rPr>
              <a:t>В </a:t>
            </a:r>
            <a:r>
              <a:rPr lang="ru-RU" sz="1400" dirty="0">
                <a:solidFill>
                  <a:prstClr val="black"/>
                </a:solidFill>
                <a:hlinkClick r:id="" action="ppaction://hlinkshowjump?jump=nextslide"/>
              </a:rPr>
              <a:t>карточке учета выдачи </a:t>
            </a:r>
            <a:r>
              <a:rPr lang="ru-RU" sz="1400" dirty="0" smtClean="0">
                <a:solidFill>
                  <a:prstClr val="black"/>
                </a:solidFill>
                <a:hlinkClick r:id="" action="ppaction://hlinkshowjump?jump=nextslide"/>
              </a:rPr>
              <a:t>оборудования в пользование </a:t>
            </a:r>
            <a:r>
              <a:rPr lang="ru-RU" sz="1400" dirty="0">
                <a:solidFill>
                  <a:prstClr val="black"/>
                </a:solidFill>
              </a:rPr>
              <a:t>учет имущества ведется в разрезе основного средства, выданного в пользование</a:t>
            </a:r>
            <a:r>
              <a:rPr lang="ru-RU" sz="1400" dirty="0" smtClean="0">
                <a:solidFill>
                  <a:prstClr val="black"/>
                </a:solidFill>
              </a:rPr>
              <a:t>. </a:t>
            </a:r>
          </a:p>
          <a:p>
            <a:pPr lvl="0">
              <a:spcAft>
                <a:spcPts val="600"/>
              </a:spcAft>
            </a:pPr>
            <a:r>
              <a:rPr lang="ru-RU" sz="1400" dirty="0" smtClean="0">
                <a:solidFill>
                  <a:prstClr val="black"/>
                </a:solidFill>
              </a:rPr>
              <a:t>Данный вид карточки удобно использовать, когда объект основных средств передается от одного работника к другому, например, ноутбук или сотовый телефон.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12" name="Стрелка вправо 11"/>
          <p:cNvSpPr/>
          <p:nvPr/>
        </p:nvSpPr>
        <p:spPr>
          <a:xfrm rot="19032084" flipH="1">
            <a:off x="3236614" y="3284501"/>
            <a:ext cx="700192" cy="5569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право 25"/>
          <p:cNvSpPr/>
          <p:nvPr/>
        </p:nvSpPr>
        <p:spPr>
          <a:xfrm rot="13496771" flipH="1">
            <a:off x="7989295" y="3282275"/>
            <a:ext cx="700192" cy="5569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1904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295" y="1036947"/>
            <a:ext cx="8937796" cy="4919123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8551C016-DC07-4223-9181-72B8B8A6E80A}"/>
              </a:ext>
            </a:extLst>
          </p:cNvPr>
          <p:cNvSpPr txBox="1">
            <a:spLocks/>
          </p:cNvSpPr>
          <p:nvPr/>
        </p:nvSpPr>
        <p:spPr>
          <a:xfrm>
            <a:off x="635883" y="525788"/>
            <a:ext cx="4190641" cy="123702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2900" b="1" dirty="0" smtClean="0"/>
              <a:t>Карточка </a:t>
            </a:r>
            <a:r>
              <a:rPr lang="ru-RU" sz="2900" b="1" dirty="0"/>
              <a:t>(книга) учета оборудования выданного в пользование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757353" y="6125759"/>
            <a:ext cx="5012879" cy="49244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1300" dirty="0" smtClean="0"/>
              <a:t>В графе Техническое состояние указывается актуальное состояние оборудования с перечислением выявленных неисправностей.</a:t>
            </a:r>
          </a:p>
        </p:txBody>
      </p:sp>
      <p:cxnSp>
        <p:nvCxnSpPr>
          <p:cNvPr id="7" name="Прямая со стрелкой 6"/>
          <p:cNvCxnSpPr/>
          <p:nvPr/>
        </p:nvCxnSpPr>
        <p:spPr>
          <a:xfrm flipV="1">
            <a:off x="7745497" y="5567881"/>
            <a:ext cx="1324440" cy="55787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9135687" y="3399905"/>
            <a:ext cx="1305098" cy="2286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345960" y="3399905"/>
            <a:ext cx="1259595" cy="2286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 стрелкой 11"/>
          <p:cNvCxnSpPr/>
          <p:nvPr/>
        </p:nvCxnSpPr>
        <p:spPr>
          <a:xfrm flipH="1" flipV="1">
            <a:off x="7273926" y="5760722"/>
            <a:ext cx="461777" cy="36503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2183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4725" y="873336"/>
            <a:ext cx="9448505" cy="5745948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8551C016-DC07-4223-9181-72B8B8A6E80A}"/>
              </a:ext>
            </a:extLst>
          </p:cNvPr>
          <p:cNvSpPr txBox="1">
            <a:spLocks/>
          </p:cNvSpPr>
          <p:nvPr/>
        </p:nvSpPr>
        <p:spPr>
          <a:xfrm>
            <a:off x="635884" y="498386"/>
            <a:ext cx="3945542" cy="125499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2900" b="1" dirty="0"/>
              <a:t>Карточка (книга) учета имущества, выданного в </a:t>
            </a:r>
            <a:r>
              <a:rPr lang="ru-RU" sz="2900" b="1" dirty="0" smtClean="0"/>
              <a:t>пользование</a:t>
            </a:r>
            <a:endParaRPr lang="ru-RU" sz="2900" b="1" dirty="0"/>
          </a:p>
        </p:txBody>
      </p:sp>
    </p:spTree>
    <p:extLst>
      <p:ext uri="{BB962C8B-B14F-4D97-AF65-F5344CB8AC3E}">
        <p14:creationId xmlns:p14="http://schemas.microsoft.com/office/powerpoint/2010/main" val="1230904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8551C016-DC07-4223-9181-72B8B8A6E80A}"/>
              </a:ext>
            </a:extLst>
          </p:cNvPr>
          <p:cNvSpPr txBox="1">
            <a:spLocks/>
          </p:cNvSpPr>
          <p:nvPr/>
        </p:nvSpPr>
        <p:spPr>
          <a:xfrm>
            <a:off x="596035" y="309665"/>
            <a:ext cx="5126036" cy="86531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2900" b="1" dirty="0" smtClean="0"/>
              <a:t>Передача неиспользуемых ОС через </a:t>
            </a:r>
            <a:r>
              <a:rPr lang="ru-RU" sz="2900" b="1" dirty="0" err="1" smtClean="0"/>
              <a:t>УСБиМТО</a:t>
            </a:r>
            <a:endParaRPr lang="ru-RU" sz="2900" b="1" dirty="0"/>
          </a:p>
        </p:txBody>
      </p:sp>
      <p:sp>
        <p:nvSpPr>
          <p:cNvPr id="33" name="Прямоугольник: скругленные углы 4">
            <a:extLst>
              <a:ext uri="{FF2B5EF4-FFF2-40B4-BE49-F238E27FC236}">
                <a16:creationId xmlns:a16="http://schemas.microsoft.com/office/drawing/2014/main" id="{D7BD0539-2D31-40CA-921A-0F436544C6FB}"/>
              </a:ext>
            </a:extLst>
          </p:cNvPr>
          <p:cNvSpPr/>
          <p:nvPr/>
        </p:nvSpPr>
        <p:spPr>
          <a:xfrm>
            <a:off x="596034" y="1362389"/>
            <a:ext cx="4400703" cy="153224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773329" y="1488110"/>
            <a:ext cx="4223408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dirty="0" smtClean="0"/>
              <a:t>При наличии в подразделении основных средств, находящихся в хорошем состоянии, но при этом не используемых подразделением, можно передать данные основные средства в другие подразделения Университета через сайт Управления социально-бытового и материально-технического обеспечения. </a:t>
            </a:r>
          </a:p>
          <a:p>
            <a:endParaRPr lang="ru-RU" sz="1300" dirty="0"/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471762" y="3100418"/>
            <a:ext cx="5442914" cy="24735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8386009-B162-4AE9-9BEE-D9FAB6C7F070}"/>
              </a:ext>
            </a:extLst>
          </p:cNvPr>
          <p:cNvSpPr txBox="1"/>
          <p:nvPr/>
        </p:nvSpPr>
        <p:spPr>
          <a:xfrm>
            <a:off x="684387" y="3257280"/>
            <a:ext cx="4932320" cy="24981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spcAft>
                <a:spcPts val="400"/>
              </a:spcAft>
            </a:pPr>
            <a:r>
              <a:rPr lang="ru-RU" sz="1300" dirty="0" smtClean="0"/>
              <a:t>Для </a:t>
            </a:r>
            <a:r>
              <a:rPr lang="ru-RU" sz="1300" dirty="0"/>
              <a:t>размещения информации на сайте в </a:t>
            </a:r>
            <a:r>
              <a:rPr lang="ru-RU" sz="1300" dirty="0" smtClean="0"/>
              <a:t>разделе </a:t>
            </a:r>
            <a:r>
              <a:rPr lang="ru-RU" sz="1300" dirty="0"/>
              <a:t>«Внутреннее перемещение ТМЦ» </a:t>
            </a:r>
            <a:r>
              <a:rPr lang="ru-RU" sz="1300" dirty="0" smtClean="0"/>
              <a:t>необходимо:</a:t>
            </a:r>
          </a:p>
          <a:p>
            <a:pPr marL="285750" indent="-285750">
              <a:spcAft>
                <a:spcPts val="400"/>
              </a:spcAft>
              <a:buFontTx/>
              <a:buChar char="-"/>
            </a:pPr>
            <a:r>
              <a:rPr lang="ru-RU" sz="1300" dirty="0"/>
              <a:t>О</a:t>
            </a:r>
            <a:r>
              <a:rPr lang="ru-RU" sz="1300" dirty="0" smtClean="0"/>
              <a:t>формить заявку на размещение (</a:t>
            </a:r>
            <a:r>
              <a:rPr lang="ru-RU" sz="1300" u="sng" dirty="0" smtClean="0"/>
              <a:t>представлена на слайде</a:t>
            </a:r>
            <a:r>
              <a:rPr lang="ru-RU" sz="1300" dirty="0" smtClean="0"/>
              <a:t>) в электронной форме и отправить на электронную почту </a:t>
            </a:r>
            <a:r>
              <a:rPr lang="ru-RU" sz="1300" dirty="0" err="1" smtClean="0"/>
              <a:t>УСБиМТО</a:t>
            </a:r>
            <a:r>
              <a:rPr lang="ru-RU" sz="1300" dirty="0" smtClean="0"/>
              <a:t>;</a:t>
            </a:r>
          </a:p>
          <a:p>
            <a:pPr marL="285750" indent="-285750">
              <a:spcAft>
                <a:spcPts val="400"/>
              </a:spcAft>
              <a:buFontTx/>
              <a:buChar char="-"/>
            </a:pPr>
            <a:r>
              <a:rPr lang="ru-RU" sz="1300" dirty="0" smtClean="0"/>
              <a:t>Приложить к электронной заявке фотографии передаваемого имущества;</a:t>
            </a:r>
          </a:p>
          <a:p>
            <a:pPr marL="285750" indent="-285750">
              <a:spcAft>
                <a:spcPts val="400"/>
              </a:spcAft>
              <a:buFontTx/>
              <a:buChar char="-"/>
            </a:pPr>
            <a:r>
              <a:rPr lang="ru-RU" sz="1300" dirty="0" smtClean="0"/>
              <a:t>Предоставить заявку в бумажном виде за подписью руководителя подразделения и материально-ответственного лица в </a:t>
            </a:r>
            <a:r>
              <a:rPr lang="ru-RU" sz="1300" dirty="0" err="1" smtClean="0"/>
              <a:t>УСБиМТО</a:t>
            </a:r>
            <a:r>
              <a:rPr lang="ru-RU" sz="1300" dirty="0" smtClean="0"/>
              <a:t>.</a:t>
            </a:r>
          </a:p>
          <a:p>
            <a:endParaRPr lang="ru-RU" sz="1300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385" y="-3463"/>
            <a:ext cx="5354332" cy="6858000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sp>
        <p:nvSpPr>
          <p:cNvPr id="22" name="Прямоугольник: скругленные углы 7">
            <a:extLst>
              <a:ext uri="{FF2B5EF4-FFF2-40B4-BE49-F238E27FC236}">
                <a16:creationId xmlns:a16="http://schemas.microsoft.com/office/drawing/2014/main" id="{E8710918-0D9A-4C57-977D-74EDFEFC4A44}"/>
              </a:ext>
            </a:extLst>
          </p:cNvPr>
          <p:cNvSpPr/>
          <p:nvPr/>
        </p:nvSpPr>
        <p:spPr>
          <a:xfrm>
            <a:off x="627664" y="5773321"/>
            <a:ext cx="5287012" cy="773217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834640" y="5897848"/>
            <a:ext cx="5395645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dirty="0" smtClean="0"/>
              <a:t>Бланк заявки и контакты </a:t>
            </a:r>
            <a:r>
              <a:rPr lang="ru-RU" sz="1300" dirty="0" err="1" smtClean="0"/>
              <a:t>УСБиМТО</a:t>
            </a:r>
            <a:r>
              <a:rPr lang="ru-RU" sz="1300" dirty="0" smtClean="0"/>
              <a:t> размещены на сайте </a:t>
            </a:r>
            <a:r>
              <a:rPr lang="ru-RU" sz="1300" dirty="0" err="1" smtClean="0"/>
              <a:t>УСБиМТО</a:t>
            </a:r>
            <a:r>
              <a:rPr lang="ru-RU" sz="1300" dirty="0" smtClean="0"/>
              <a:t> (ссылка: </a:t>
            </a:r>
            <a:r>
              <a:rPr lang="en-US" sz="1300" dirty="0" smtClean="0">
                <a:hlinkClick r:id="rId3"/>
              </a:rPr>
              <a:t>https</a:t>
            </a:r>
            <a:r>
              <a:rPr lang="en-US" sz="1300" dirty="0">
                <a:hlinkClick r:id="rId3"/>
              </a:rPr>
              <a:t>://umto.spbstu.ru/internal_inward_transfer</a:t>
            </a:r>
            <a:r>
              <a:rPr lang="en-US" sz="1300" dirty="0" smtClean="0">
                <a:hlinkClick r:id="rId3"/>
              </a:rPr>
              <a:t>/</a:t>
            </a:r>
            <a:r>
              <a:rPr lang="ru-RU" sz="1300" dirty="0" smtClean="0"/>
              <a:t>).</a:t>
            </a:r>
          </a:p>
          <a:p>
            <a:endParaRPr lang="ru-RU" sz="1300" dirty="0"/>
          </a:p>
        </p:txBody>
      </p:sp>
    </p:spTree>
    <p:extLst>
      <p:ext uri="{BB962C8B-B14F-4D97-AF65-F5344CB8AC3E}">
        <p14:creationId xmlns:p14="http://schemas.microsoft.com/office/powerpoint/2010/main" val="1398274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5789" y="172432"/>
            <a:ext cx="5368401" cy="941606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Списание основных средств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86377" y="1308910"/>
            <a:ext cx="8257819" cy="5743962"/>
          </a:xfrm>
          <a:noFill/>
        </p:spPr>
        <p:txBody>
          <a:bodyPr>
            <a:normAutofit fontScale="40000" lnSpcReduction="20000"/>
          </a:bodyPr>
          <a:lstStyle/>
          <a:p>
            <a:pPr>
              <a:lnSpc>
                <a:spcPct val="110000"/>
              </a:lnSpc>
            </a:pPr>
            <a:r>
              <a:rPr lang="ru-RU" sz="3500" dirty="0"/>
              <a:t>     1. Материально ответственным лицом готовится </a:t>
            </a:r>
            <a:r>
              <a:rPr lang="ru-RU" sz="3500" u="sng" dirty="0">
                <a:hlinkClick r:id="" action="ppaction://hlinkshowjump?jump=nextslide"/>
              </a:rPr>
              <a:t>перечень объектов основных средств</a:t>
            </a:r>
            <a:r>
              <a:rPr lang="ru-RU" sz="3500" dirty="0"/>
              <a:t>, подлежащих списанию. Перечень объектов необходимо прислать в электронном виде на почту: </a:t>
            </a:r>
            <a:r>
              <a:rPr lang="ru-RU" sz="3500" b="1" u="sng" dirty="0">
                <a:hlinkClick r:id="rId2"/>
              </a:rPr>
              <a:t>pm.dep@spbstu.ru</a:t>
            </a:r>
            <a:r>
              <a:rPr lang="ru-RU" sz="3500" b="1" u="sng" dirty="0"/>
              <a:t>.</a:t>
            </a:r>
          </a:p>
          <a:p>
            <a:pPr>
              <a:lnSpc>
                <a:spcPct val="110000"/>
              </a:lnSpc>
            </a:pPr>
            <a:r>
              <a:rPr lang="ru-RU" sz="3500" b="1" dirty="0"/>
              <a:t>     </a:t>
            </a:r>
            <a:r>
              <a:rPr lang="ru-RU" sz="3500" dirty="0"/>
              <a:t>2</a:t>
            </a:r>
            <a:r>
              <a:rPr lang="ru-RU" sz="3500" b="1" dirty="0"/>
              <a:t>. </a:t>
            </a:r>
            <a:r>
              <a:rPr lang="ru-RU" sz="3500" dirty="0" smtClean="0"/>
              <a:t>На основании предоставленного перечня объектов отделом учета нефинансовых активов оформляются акты о списании. О готовности актов можно уточнить </a:t>
            </a:r>
            <a:r>
              <a:rPr lang="ru-RU" sz="3500" dirty="0" smtClean="0">
                <a:hlinkClick r:id="rId3" action="ppaction://hlinksldjump"/>
              </a:rPr>
              <a:t>по телефону или в самом отделе.</a:t>
            </a:r>
            <a:endParaRPr lang="ru-RU" sz="3500" b="1" dirty="0" smtClean="0"/>
          </a:p>
          <a:p>
            <a:pPr>
              <a:lnSpc>
                <a:spcPct val="110000"/>
              </a:lnSpc>
            </a:pPr>
            <a:r>
              <a:rPr lang="ru-RU" sz="3500" dirty="0" smtClean="0"/>
              <a:t>     3</a:t>
            </a:r>
            <a:r>
              <a:rPr lang="ru-RU" sz="3500" dirty="0"/>
              <a:t>. </a:t>
            </a:r>
            <a:r>
              <a:rPr lang="ru-RU" sz="3500" dirty="0" smtClean="0"/>
              <a:t>Материально </a:t>
            </a:r>
            <a:r>
              <a:rPr lang="ru-RU" sz="3500" dirty="0"/>
              <a:t>ответственное лицо </a:t>
            </a:r>
            <a:r>
              <a:rPr lang="ru-RU" sz="3500" dirty="0" smtClean="0"/>
              <a:t>получает в отделе </a:t>
            </a:r>
            <a:r>
              <a:rPr lang="ru-RU" sz="3500" dirty="0"/>
              <a:t>учета нефинансовых </a:t>
            </a:r>
            <a:r>
              <a:rPr lang="ru-RU" sz="3500" dirty="0" smtClean="0"/>
              <a:t>активов готовые акты </a:t>
            </a:r>
            <a:r>
              <a:rPr lang="ru-RU" sz="3500" dirty="0"/>
              <a:t>о </a:t>
            </a:r>
            <a:r>
              <a:rPr lang="ru-RU" sz="3500" dirty="0" smtClean="0"/>
              <a:t>списании, оформляет к ним </a:t>
            </a:r>
            <a:r>
              <a:rPr lang="ru-RU" sz="3500" u="sng" dirty="0" smtClean="0">
                <a:hlinkClick r:id="rId4" action="ppaction://hlinksldjump"/>
              </a:rPr>
              <a:t>дефектные </a:t>
            </a:r>
            <a:r>
              <a:rPr lang="ru-RU" sz="3500" u="sng" dirty="0">
                <a:hlinkClick r:id="rId4" action="ppaction://hlinksldjump"/>
              </a:rPr>
              <a:t>ведомости</a:t>
            </a:r>
            <a:r>
              <a:rPr lang="ru-RU" sz="3500" u="sng" dirty="0"/>
              <a:t>, </a:t>
            </a:r>
            <a:r>
              <a:rPr lang="ru-RU" sz="3500" dirty="0"/>
              <a:t>и, при списании основных средств </a:t>
            </a:r>
            <a:r>
              <a:rPr lang="ru-RU" sz="3500" b="1" dirty="0"/>
              <a:t>стоимостью свыше 50 тыс. </a:t>
            </a:r>
            <a:r>
              <a:rPr lang="ru-RU" sz="3500" b="1" dirty="0" smtClean="0"/>
              <a:t>рублей</a:t>
            </a:r>
            <a:r>
              <a:rPr lang="ru-RU" sz="3500" dirty="0" smtClean="0"/>
              <a:t>, </a:t>
            </a:r>
            <a:r>
              <a:rPr lang="ru-RU" sz="3500" dirty="0"/>
              <a:t>прикладывает </a:t>
            </a:r>
            <a:r>
              <a:rPr lang="ru-RU" sz="3500" b="1" dirty="0" smtClean="0"/>
              <a:t>фотографии </a:t>
            </a:r>
            <a:r>
              <a:rPr lang="ru-RU" sz="3500" b="1" dirty="0"/>
              <a:t>списываемых объектов</a:t>
            </a:r>
            <a:r>
              <a:rPr lang="ru-RU" sz="3500" dirty="0"/>
              <a:t>.</a:t>
            </a:r>
          </a:p>
          <a:p>
            <a:pPr>
              <a:lnSpc>
                <a:spcPct val="110000"/>
              </a:lnSpc>
            </a:pPr>
            <a:r>
              <a:rPr lang="ru-RU" sz="3500" dirty="0" smtClean="0"/>
              <a:t>     4. Оригиналы актов материально </a:t>
            </a:r>
            <a:r>
              <a:rPr lang="ru-RU" sz="3500" dirty="0"/>
              <a:t>ответственное лицо относит на подпись членам Комиссии по поступлению и выбытию активов ФГАОУ ВО «</a:t>
            </a:r>
            <a:r>
              <a:rPr lang="ru-RU" sz="3500" dirty="0" err="1"/>
              <a:t>СПбПУ</a:t>
            </a:r>
            <a:r>
              <a:rPr lang="ru-RU" sz="3500" dirty="0"/>
              <a:t>», руководителю структурного подразделения, на утверждение проректору по подчиненности.</a:t>
            </a:r>
          </a:p>
          <a:p>
            <a:pPr>
              <a:lnSpc>
                <a:spcPct val="110000"/>
              </a:lnSpc>
            </a:pPr>
            <a:r>
              <a:rPr lang="ru-RU" sz="3500" b="1" dirty="0"/>
              <a:t>    </a:t>
            </a:r>
            <a:r>
              <a:rPr lang="ru-RU" sz="3500" dirty="0"/>
              <a:t> </a:t>
            </a:r>
            <a:r>
              <a:rPr lang="ru-RU" sz="3500" dirty="0" smtClean="0"/>
              <a:t>5</a:t>
            </a:r>
            <a:r>
              <a:rPr lang="ru-RU" sz="3500" b="1" dirty="0" smtClean="0"/>
              <a:t>. </a:t>
            </a:r>
            <a:r>
              <a:rPr lang="ru-RU" sz="3500" dirty="0"/>
              <a:t>После получения на руки утвержденных актов для начала процесса утилизации материально ответственному лицу необходимо связаться с отделом технического сопровождения оборудования, при списании объектов, содержащих </a:t>
            </a:r>
            <a:r>
              <a:rPr lang="ru-RU" sz="3500" dirty="0" smtClean="0"/>
              <a:t>металлы или работающих от электросети, </a:t>
            </a:r>
            <a:r>
              <a:rPr lang="ru-RU" sz="3500" dirty="0"/>
              <a:t>и/или эксплуатационно-хозяйственным управлением, при списании объектов, не содержащих металлы, для согласования даты приема этих объектов.</a:t>
            </a:r>
          </a:p>
          <a:p>
            <a:pPr>
              <a:lnSpc>
                <a:spcPct val="110000"/>
              </a:lnSpc>
            </a:pPr>
            <a:r>
              <a:rPr lang="ru-RU" sz="3500" dirty="0"/>
              <a:t>     </a:t>
            </a:r>
            <a:r>
              <a:rPr lang="ru-RU" sz="3500" dirty="0" smtClean="0"/>
              <a:t>6. </a:t>
            </a:r>
            <a:r>
              <a:rPr lang="ru-RU" sz="3500" dirty="0"/>
              <a:t>Объекты основных средств доставляются по адресу: ул. Гидротехников, дом 6, с нанесенными на них инвентарными/уникальными номерами, в полной комплектации (включая ЗИП, блоки питания, технические паспорта, информационные и сетевые провода и т.д.).</a:t>
            </a:r>
          </a:p>
          <a:p>
            <a:pPr>
              <a:lnSpc>
                <a:spcPct val="110000"/>
              </a:lnSpc>
            </a:pPr>
            <a:r>
              <a:rPr lang="ru-RU" sz="3500" dirty="0"/>
              <a:t>    7</a:t>
            </a:r>
            <a:r>
              <a:rPr lang="ru-RU" sz="3500" dirty="0" smtClean="0"/>
              <a:t>. </a:t>
            </a:r>
            <a:r>
              <a:rPr lang="ru-RU" sz="3500" dirty="0"/>
              <a:t>Полностью оформленные акты со штампом отдела ТСО (при списании имущества, содержащего металлы) </a:t>
            </a:r>
            <a:r>
              <a:rPr lang="ru-RU" sz="3500" dirty="0" smtClean="0"/>
              <a:t>и прилагаемыми документами передаются </a:t>
            </a:r>
            <a:r>
              <a:rPr lang="ru-RU" sz="3500" dirty="0"/>
              <a:t>в УБУ для отражения списания в бухгалтерском учете.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13" name="Облачко с текстом: прямоугольное со скругленными углами 12">
            <a:extLst>
              <a:ext uri="{FF2B5EF4-FFF2-40B4-BE49-F238E27FC236}">
                <a16:creationId xmlns:a16="http://schemas.microsoft.com/office/drawing/2014/main" id="{DD46C2B2-56BC-423D-8D46-9C2580274688}"/>
              </a:ext>
            </a:extLst>
          </p:cNvPr>
          <p:cNvSpPr/>
          <p:nvPr/>
        </p:nvSpPr>
        <p:spPr>
          <a:xfrm>
            <a:off x="8844196" y="2971094"/>
            <a:ext cx="3146801" cy="908314"/>
          </a:xfrm>
          <a:prstGeom prst="wedgeRoundRectCallou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Текст 3">
            <a:extLst>
              <a:ext uri="{FF2B5EF4-FFF2-40B4-BE49-F238E27FC236}">
                <a16:creationId xmlns:a16="http://schemas.microsoft.com/office/drawing/2014/main" id="{68FC05D4-7D25-4588-89CF-C85456DE0C1D}"/>
              </a:ext>
            </a:extLst>
          </p:cNvPr>
          <p:cNvSpPr txBox="1">
            <a:spLocks/>
          </p:cNvSpPr>
          <p:nvPr/>
        </p:nvSpPr>
        <p:spPr>
          <a:xfrm>
            <a:off x="8964502" y="3066826"/>
            <a:ext cx="3227498" cy="71684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solidFill>
                  <a:srgbClr val="FF0000"/>
                </a:solidFill>
              </a:rPr>
              <a:t>! </a:t>
            </a:r>
            <a:r>
              <a:rPr lang="ru-RU" sz="1400" dirty="0"/>
              <a:t>Список с телефонами и адресами членов комиссии можно получить в Отделе учета нефинансовых активов.</a:t>
            </a:r>
          </a:p>
        </p:txBody>
      </p:sp>
    </p:spTree>
    <p:extLst>
      <p:ext uri="{BB962C8B-B14F-4D97-AF65-F5344CB8AC3E}">
        <p14:creationId xmlns:p14="http://schemas.microsoft.com/office/powerpoint/2010/main" val="52088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6870" y="483350"/>
            <a:ext cx="3932237" cy="1216855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Перечень объектов основных средств, подлежащих списанию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878D6AB-3DF5-444A-A1CF-D1E47798EE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059" y="4864954"/>
            <a:ext cx="4215858" cy="104860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51F563F-02B5-47EB-9FC1-D0D243987C21}"/>
              </a:ext>
            </a:extLst>
          </p:cNvPr>
          <p:cNvSpPr txBox="1"/>
          <p:nvPr/>
        </p:nvSpPr>
        <p:spPr>
          <a:xfrm>
            <a:off x="688679" y="4983855"/>
            <a:ext cx="3932237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300" dirty="0">
                <a:solidFill>
                  <a:srgbClr val="FF0000"/>
                </a:solidFill>
              </a:rPr>
              <a:t>!</a:t>
            </a:r>
            <a:r>
              <a:rPr lang="ru-RU" sz="1300" dirty="0"/>
              <a:t>Перечень необходимо прислать в электронном виде на электронную почту Отдела учета нефинансовых активов УБУ: </a:t>
            </a:r>
            <a:r>
              <a:rPr lang="ru-RU" sz="1300" b="1" u="sng" dirty="0">
                <a:hlinkClick r:id="rId3"/>
              </a:rPr>
              <a:t>pm.dep@spbstu.ru</a:t>
            </a:r>
            <a:r>
              <a:rPr lang="ru-RU" sz="1300" b="1" u="sng" dirty="0"/>
              <a:t>.</a:t>
            </a:r>
          </a:p>
        </p:txBody>
      </p:sp>
      <p:sp>
        <p:nvSpPr>
          <p:cNvPr id="9" name="Текст 3">
            <a:extLst>
              <a:ext uri="{FF2B5EF4-FFF2-40B4-BE49-F238E27FC236}">
                <a16:creationId xmlns:a16="http://schemas.microsoft.com/office/drawing/2014/main" id="{B4F5F56C-DD97-45DF-BDC8-3085D7F12F55}"/>
              </a:ext>
            </a:extLst>
          </p:cNvPr>
          <p:cNvSpPr txBox="1">
            <a:spLocks/>
          </p:cNvSpPr>
          <p:nvPr/>
        </p:nvSpPr>
        <p:spPr>
          <a:xfrm>
            <a:off x="224172" y="3569323"/>
            <a:ext cx="4215858" cy="770206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300" dirty="0"/>
              <a:t>Указываются инвентарные номера объектов основных средств стоимостью более 10 000 рублей и уникального кода объектов стоимостью до 10 000 рублей.</a:t>
            </a: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B21A40C1-3821-4892-B6E0-E08BF49F7578}"/>
              </a:ext>
            </a:extLst>
          </p:cNvPr>
          <p:cNvSpPr/>
          <p:nvPr/>
        </p:nvSpPr>
        <p:spPr>
          <a:xfrm>
            <a:off x="514335" y="2020180"/>
            <a:ext cx="3997305" cy="91856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Текст 3">
            <a:extLst>
              <a:ext uri="{FF2B5EF4-FFF2-40B4-BE49-F238E27FC236}">
                <a16:creationId xmlns:a16="http://schemas.microsoft.com/office/drawing/2014/main" id="{AB38EA84-FBC7-44AF-8810-DE32017EDABA}"/>
              </a:ext>
            </a:extLst>
          </p:cNvPr>
          <p:cNvSpPr txBox="1">
            <a:spLocks/>
          </p:cNvSpPr>
          <p:nvPr/>
        </p:nvSpPr>
        <p:spPr>
          <a:xfrm>
            <a:off x="730536" y="2168537"/>
            <a:ext cx="3932237" cy="77020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/>
              <a:t>Для начала процедуры списания необходимо подготовить перечень объектов основных средств, подлежащих списанию.</a:t>
            </a:r>
            <a:endParaRPr lang="ru-RU" sz="1400" b="1" u="sng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539" y="493621"/>
            <a:ext cx="7281850" cy="4895634"/>
          </a:xfrm>
          <a:ln>
            <a:solidFill>
              <a:schemeClr val="bg2">
                <a:lumMod val="50000"/>
              </a:schemeClr>
            </a:solidFill>
          </a:ln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B3B8B696-0F21-4E2B-8ACA-A0B4C81B1C09}"/>
              </a:ext>
            </a:extLst>
          </p:cNvPr>
          <p:cNvSpPr/>
          <p:nvPr/>
        </p:nvSpPr>
        <p:spPr>
          <a:xfrm>
            <a:off x="8391378" y="1888546"/>
            <a:ext cx="1470074" cy="3065069"/>
          </a:xfrm>
          <a:prstGeom prst="rect">
            <a:avLst/>
          </a:prstGeom>
          <a:noFill/>
          <a:ln>
            <a:solidFill>
              <a:srgbClr val="C729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D7A29F70-D7D7-4E6E-BFF2-A48B44E7C56F}"/>
              </a:ext>
            </a:extLst>
          </p:cNvPr>
          <p:cNvCxnSpPr>
            <a:stCxn id="9" idx="3"/>
          </p:cNvCxnSpPr>
          <p:nvPr/>
        </p:nvCxnSpPr>
        <p:spPr>
          <a:xfrm flipV="1">
            <a:off x="4440030" y="3674225"/>
            <a:ext cx="3839446" cy="28020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949E3C3A-0839-4A87-9C48-20AFF21D55D4}"/>
              </a:ext>
            </a:extLst>
          </p:cNvPr>
          <p:cNvCxnSpPr/>
          <p:nvPr/>
        </p:nvCxnSpPr>
        <p:spPr>
          <a:xfrm flipV="1">
            <a:off x="9126415" y="4983856"/>
            <a:ext cx="1098240" cy="92970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C8B978A9-9889-436D-B167-65586A0B7BD5}"/>
              </a:ext>
            </a:extLst>
          </p:cNvPr>
          <p:cNvSpPr txBox="1"/>
          <p:nvPr/>
        </p:nvSpPr>
        <p:spPr>
          <a:xfrm>
            <a:off x="5700933" y="5913557"/>
            <a:ext cx="4906108" cy="292388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1300" dirty="0"/>
              <a:t>Указывается конкретная причина списания основных средств!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B3B8B696-0F21-4E2B-8ACA-A0B4C81B1C09}"/>
              </a:ext>
            </a:extLst>
          </p:cNvPr>
          <p:cNvSpPr/>
          <p:nvPr/>
        </p:nvSpPr>
        <p:spPr>
          <a:xfrm>
            <a:off x="9893663" y="1888545"/>
            <a:ext cx="1843907" cy="3065069"/>
          </a:xfrm>
          <a:prstGeom prst="rect">
            <a:avLst/>
          </a:prstGeom>
          <a:noFill/>
          <a:ln>
            <a:solidFill>
              <a:srgbClr val="C729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01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216855"/>
          </a:xfrm>
        </p:spPr>
        <p:txBody>
          <a:bodyPr/>
          <a:lstStyle/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Дефектная ведомость 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409822"/>
            <a:ext cx="4562206" cy="488123"/>
          </a:xfrm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ru-RU" sz="1300" dirty="0"/>
              <a:t>Дефектную ведомость подписывает комиссия, состоящая из руководителя подразделения и двух его сотрудников.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8D63450-8B29-4359-B6D9-0667B9183601}"/>
              </a:ext>
            </a:extLst>
          </p:cNvPr>
          <p:cNvSpPr txBox="1"/>
          <p:nvPr/>
        </p:nvSpPr>
        <p:spPr>
          <a:xfrm>
            <a:off x="502163" y="3679497"/>
            <a:ext cx="4562206" cy="492443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1300" dirty="0"/>
              <a:t>Информация указывается та же, что и в перечне объектов основных средств, подлежащих списанию.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614" y="0"/>
            <a:ext cx="5037826" cy="6858000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cxnSp>
        <p:nvCxnSpPr>
          <p:cNvPr id="26" name="Прямая со стрелкой 25">
            <a:extLst>
              <a:ext uri="{FF2B5EF4-FFF2-40B4-BE49-F238E27FC236}">
                <a16:creationId xmlns:a16="http://schemas.microsoft.com/office/drawing/2014/main" id="{DC4208E8-C864-4539-B216-3A9DD9F49837}"/>
              </a:ext>
            </a:extLst>
          </p:cNvPr>
          <p:cNvCxnSpPr>
            <a:cxnSpLocks/>
          </p:cNvCxnSpPr>
          <p:nvPr/>
        </p:nvCxnSpPr>
        <p:spPr>
          <a:xfrm flipV="1">
            <a:off x="5401994" y="1925756"/>
            <a:ext cx="1060192" cy="630898"/>
          </a:xfrm>
          <a:prstGeom prst="straightConnector1">
            <a:avLst/>
          </a:prstGeom>
          <a:ln>
            <a:solidFill>
              <a:srgbClr val="C7293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>
            <a:extLst>
              <a:ext uri="{FF2B5EF4-FFF2-40B4-BE49-F238E27FC236}">
                <a16:creationId xmlns:a16="http://schemas.microsoft.com/office/drawing/2014/main" id="{711592F7-DCF5-495C-B0BB-1F646D682422}"/>
              </a:ext>
            </a:extLst>
          </p:cNvPr>
          <p:cNvCxnSpPr>
            <a:cxnSpLocks/>
          </p:cNvCxnSpPr>
          <p:nvPr/>
        </p:nvCxnSpPr>
        <p:spPr>
          <a:xfrm>
            <a:off x="5401994" y="2653884"/>
            <a:ext cx="2095343" cy="3226965"/>
          </a:xfrm>
          <a:prstGeom prst="straightConnector1">
            <a:avLst/>
          </a:prstGeom>
          <a:ln>
            <a:solidFill>
              <a:srgbClr val="C7293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AB22369A-E956-4BAE-A9F3-48C90607F713}"/>
              </a:ext>
            </a:extLst>
          </p:cNvPr>
          <p:cNvSpPr/>
          <p:nvPr/>
        </p:nvSpPr>
        <p:spPr>
          <a:xfrm>
            <a:off x="6799811" y="2409823"/>
            <a:ext cx="4055294" cy="2900214"/>
          </a:xfrm>
          <a:prstGeom prst="rect">
            <a:avLst/>
          </a:prstGeom>
          <a:noFill/>
          <a:ln>
            <a:solidFill>
              <a:srgbClr val="C729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B9DA5BA5-001E-4D9B-8462-A685A56E13D6}"/>
              </a:ext>
            </a:extLst>
          </p:cNvPr>
          <p:cNvSpPr/>
          <p:nvPr/>
        </p:nvSpPr>
        <p:spPr>
          <a:xfrm>
            <a:off x="6462186" y="5472332"/>
            <a:ext cx="4158922" cy="246222"/>
          </a:xfrm>
          <a:prstGeom prst="rect">
            <a:avLst/>
          </a:prstGeom>
          <a:noFill/>
          <a:ln>
            <a:solidFill>
              <a:srgbClr val="C729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1" name="Прямая со стрелкой 30">
            <a:extLst>
              <a:ext uri="{FF2B5EF4-FFF2-40B4-BE49-F238E27FC236}">
                <a16:creationId xmlns:a16="http://schemas.microsoft.com/office/drawing/2014/main" id="{4D17C59D-6A03-418E-A5AF-09983182C25F}"/>
              </a:ext>
            </a:extLst>
          </p:cNvPr>
          <p:cNvCxnSpPr/>
          <p:nvPr/>
        </p:nvCxnSpPr>
        <p:spPr>
          <a:xfrm>
            <a:off x="6161857" y="5390459"/>
            <a:ext cx="245977" cy="81873"/>
          </a:xfrm>
          <a:prstGeom prst="straightConnector1">
            <a:avLst/>
          </a:prstGeom>
          <a:ln>
            <a:solidFill>
              <a:srgbClr val="C7293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4390CCAF-09A9-464B-B451-085EA9B99710}"/>
              </a:ext>
            </a:extLst>
          </p:cNvPr>
          <p:cNvSpPr/>
          <p:nvPr/>
        </p:nvSpPr>
        <p:spPr>
          <a:xfrm>
            <a:off x="7161291" y="5880848"/>
            <a:ext cx="3773580" cy="716899"/>
          </a:xfrm>
          <a:prstGeom prst="rect">
            <a:avLst/>
          </a:prstGeom>
          <a:noFill/>
          <a:ln>
            <a:solidFill>
              <a:srgbClr val="C729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72C3493-EA6F-432F-AE7E-718F92D46D31}"/>
              </a:ext>
            </a:extLst>
          </p:cNvPr>
          <p:cNvSpPr txBox="1"/>
          <p:nvPr/>
        </p:nvSpPr>
        <p:spPr>
          <a:xfrm>
            <a:off x="441411" y="4900068"/>
            <a:ext cx="5720446" cy="980781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endParaRPr lang="ru-RU" sz="1050" baseline="30000" dirty="0">
              <a:solidFill>
                <a:schemeClr val="tx1">
                  <a:lumMod val="95000"/>
                  <a:lumOff val="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ru-RU" sz="2000" baseline="30000" dirty="0">
                <a:solidFill>
                  <a:schemeClr val="tx1">
                    <a:lumMod val="95000"/>
                    <a:lumOff val="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 заключении комиссии может быть указана следующая информация:</a:t>
            </a:r>
          </a:p>
          <a:p>
            <a:pPr algn="just">
              <a:lnSpc>
                <a:spcPct val="90000"/>
              </a:lnSpc>
            </a:pPr>
            <a:r>
              <a:rPr lang="ru-RU" sz="2000" baseline="30000" dirty="0">
                <a:solidFill>
                  <a:schemeClr val="tx1">
                    <a:lumMod val="95000"/>
                    <a:lumOff val="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-н</a:t>
            </a:r>
            <a:r>
              <a:rPr lang="ru-RU" sz="2000" baseline="30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е пригодно /пригодно для дальнейшей эксплуатации; </a:t>
            </a:r>
          </a:p>
          <a:p>
            <a:pPr algn="just">
              <a:lnSpc>
                <a:spcPct val="90000"/>
              </a:lnSpc>
            </a:pPr>
            <a:r>
              <a:rPr lang="ru-RU" sz="2000" baseline="30000" dirty="0">
                <a:solidFill>
                  <a:schemeClr val="tx1">
                    <a:lumMod val="95000"/>
                    <a:lumOff val="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u-RU" sz="2000" baseline="30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устаревшая модель, запасные части в продаже отсутствуют/имеются; </a:t>
            </a:r>
          </a:p>
          <a:p>
            <a:pPr algn="just">
              <a:lnSpc>
                <a:spcPct val="90000"/>
              </a:lnSpc>
            </a:pPr>
            <a:r>
              <a:rPr lang="ru-RU" sz="2000" baseline="30000" dirty="0">
                <a:solidFill>
                  <a:schemeClr val="tx1">
                    <a:lumMod val="95000"/>
                    <a:lumOff val="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u-RU" sz="2000" baseline="30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использование деталей для другого оборудования невозможно/возможно</a:t>
            </a:r>
            <a:r>
              <a:rPr lang="ru-RU" sz="2400" baseline="30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1200" baseline="-25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                    </a:t>
            </a: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35" name="Прямая со стрелкой 34">
            <a:extLst>
              <a:ext uri="{FF2B5EF4-FFF2-40B4-BE49-F238E27FC236}">
                <a16:creationId xmlns:a16="http://schemas.microsoft.com/office/drawing/2014/main" id="{76E2B425-DA21-44A4-8FBF-EA1004BDE4B1}"/>
              </a:ext>
            </a:extLst>
          </p:cNvPr>
          <p:cNvCxnSpPr/>
          <p:nvPr/>
        </p:nvCxnSpPr>
        <p:spPr>
          <a:xfrm flipV="1">
            <a:off x="5064369" y="3626073"/>
            <a:ext cx="1631852" cy="299646"/>
          </a:xfrm>
          <a:prstGeom prst="straightConnector1">
            <a:avLst/>
          </a:prstGeom>
          <a:ln>
            <a:solidFill>
              <a:srgbClr val="C7293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9820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8551C016-DC07-4223-9181-72B8B8A6E80A}"/>
              </a:ext>
            </a:extLst>
          </p:cNvPr>
          <p:cNvSpPr txBox="1">
            <a:spLocks/>
          </p:cNvSpPr>
          <p:nvPr/>
        </p:nvSpPr>
        <p:spPr>
          <a:xfrm>
            <a:off x="1058457" y="482907"/>
            <a:ext cx="7815720" cy="132556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Поступление основных средств (далее ОС)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E8710918-0D9A-4C57-977D-74EDFEFC4A44}"/>
              </a:ext>
            </a:extLst>
          </p:cNvPr>
          <p:cNvSpPr/>
          <p:nvPr/>
        </p:nvSpPr>
        <p:spPr>
          <a:xfrm>
            <a:off x="6006444" y="1669002"/>
            <a:ext cx="5756470" cy="3207823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63CA0EAA-8E78-4C4B-8A8C-76EB8F29FAEE}"/>
              </a:ext>
            </a:extLst>
          </p:cNvPr>
          <p:cNvSpPr/>
          <p:nvPr/>
        </p:nvSpPr>
        <p:spPr>
          <a:xfrm>
            <a:off x="2042787" y="5130380"/>
            <a:ext cx="7497139" cy="138354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23D9501-11E7-4C83-8000-B93944E123FA}"/>
              </a:ext>
            </a:extLst>
          </p:cNvPr>
          <p:cNvSpPr txBox="1"/>
          <p:nvPr/>
        </p:nvSpPr>
        <p:spPr>
          <a:xfrm>
            <a:off x="2245855" y="5283542"/>
            <a:ext cx="7199802" cy="10772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Первичные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документы о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получении материальных ценностей </a:t>
            </a:r>
            <a:r>
              <a:rPr lang="ru-RU" sz="1600" dirty="0" smtClean="0">
                <a:solidFill>
                  <a:prstClr val="black"/>
                </a:solidFill>
              </a:rPr>
              <a:t>своевременно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передаются в отдел учета нефинансовых активов Управления бухгалтерского учета (1-й учебный корпус, ул. Политехническая, д.29, каб. 250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  <a:r>
              <a:rPr lang="ru-RU" sz="16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ru-RU" sz="1600" dirty="0" smtClean="0">
                <a:solidFill>
                  <a:prstClr val="black"/>
                </a:solidFill>
              </a:rPr>
              <a:t>(</a:t>
            </a:r>
            <a:r>
              <a:rPr lang="ru-RU" sz="1600" dirty="0">
                <a:solidFill>
                  <a:prstClr val="black"/>
                </a:solidFill>
              </a:rPr>
              <a:t>за исключением товарных накладных и УПД, поступающих в УБУ с заявкой на оплату</a:t>
            </a:r>
            <a:r>
              <a:rPr lang="ru-RU" sz="1600" dirty="0" smtClean="0">
                <a:solidFill>
                  <a:prstClr val="black"/>
                </a:solidFill>
              </a:rPr>
              <a:t>).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E46B9ADC-D0EE-4F9B-A42A-831DC8E54318}"/>
              </a:ext>
            </a:extLst>
          </p:cNvPr>
          <p:cNvSpPr/>
          <p:nvPr/>
        </p:nvSpPr>
        <p:spPr>
          <a:xfrm>
            <a:off x="542832" y="1926658"/>
            <a:ext cx="5085611" cy="243967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Текст 3"/>
          <p:cNvSpPr txBox="1">
            <a:spLocks/>
          </p:cNvSpPr>
          <p:nvPr/>
        </p:nvSpPr>
        <p:spPr>
          <a:xfrm>
            <a:off x="7307883" y="2356917"/>
            <a:ext cx="3652533" cy="158568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3B59A8E-5852-4350-A278-B2C48944ECE5}"/>
              </a:ext>
            </a:extLst>
          </p:cNvPr>
          <p:cNvSpPr txBox="1"/>
          <p:nvPr/>
        </p:nvSpPr>
        <p:spPr>
          <a:xfrm>
            <a:off x="819638" y="2162014"/>
            <a:ext cx="4652728" cy="229293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Рассмотрим основные способы поступления основных средств в подразделение: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" action="ppaction://hlinkshowjump?jump=nextslide"/>
              </a:rPr>
              <a:t>Приобретение ОС</a:t>
            </a:r>
            <a:endParaRPr kumimoji="0" lang="ru-RU" sz="18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2" action="ppaction://hlinksldjump"/>
              </a:rPr>
              <a:t>Поступление ОС по договору пожертвования</a:t>
            </a:r>
            <a:endParaRPr kumimoji="0" lang="ru-RU" sz="18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hlinkClick r:id="rId3" action="ppaction://hlinksldjump"/>
              </a:rPr>
              <a:t>Внутреннее перемещение </a:t>
            </a:r>
            <a:r>
              <a:rPr lang="ru-RU" u="sng" dirty="0">
                <a:solidFill>
                  <a:prstClr val="black"/>
                </a:solidFill>
                <a:latin typeface="Calibri" panose="020F0502020204030204"/>
                <a:hlinkClick r:id="rId3" action="ppaction://hlinksldjump"/>
              </a:rPr>
              <a:t>ОС</a:t>
            </a:r>
            <a:endParaRPr kumimoji="0" lang="ru-RU" sz="18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313694" y="1864718"/>
            <a:ext cx="5141970" cy="3012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Aft>
                <a:spcPts val="400"/>
              </a:spcAft>
            </a:pPr>
            <a:r>
              <a:rPr lang="ru-RU" sz="1400" dirty="0"/>
              <a:t>При принятии к учету основного средства материально ответственное лицо в обязательном порядке предоставляет в отдел учета нефинансовых активов следующие характеристики основного средства: </a:t>
            </a:r>
          </a:p>
          <a:p>
            <a:pPr marL="342900" indent="-342900" algn="just">
              <a:lnSpc>
                <a:spcPct val="90000"/>
              </a:lnSpc>
              <a:spcAft>
                <a:spcPts val="400"/>
              </a:spcAft>
              <a:buFont typeface="Wingdings" panose="05000000000000000000" pitchFamily="2" charset="2"/>
              <a:buChar char="ü"/>
            </a:pPr>
            <a:r>
              <a:rPr lang="ru-RU" sz="1400" dirty="0"/>
              <a:t>заводской номер согласно техническому паспорту организации-изготовителя (на импортном оборудовании при отсутствии заводского номера указывается серийной номер),</a:t>
            </a:r>
          </a:p>
          <a:p>
            <a:pPr marL="342900" indent="-342900" algn="just">
              <a:lnSpc>
                <a:spcPct val="90000"/>
              </a:lnSpc>
              <a:spcAft>
                <a:spcPts val="400"/>
              </a:spcAft>
              <a:buFont typeface="Wingdings" panose="05000000000000000000" pitchFamily="2" charset="2"/>
              <a:buChar char="ü"/>
            </a:pPr>
            <a:r>
              <a:rPr lang="ru-RU" sz="1400" dirty="0"/>
              <a:t>год выпуска, мощность и другие индивидуальные характеристики этого объекта, </a:t>
            </a:r>
          </a:p>
          <a:p>
            <a:pPr marL="342900" indent="-342900" algn="just">
              <a:lnSpc>
                <a:spcPct val="90000"/>
              </a:lnSpc>
              <a:spcAft>
                <a:spcPts val="400"/>
              </a:spcAft>
              <a:buFont typeface="Wingdings" panose="05000000000000000000" pitchFamily="2" charset="2"/>
              <a:buChar char="ü"/>
            </a:pPr>
            <a:r>
              <a:rPr lang="ru-RU" sz="1400" dirty="0"/>
              <a:t>сведения о наличии драгметаллов</a:t>
            </a:r>
            <a:r>
              <a:rPr lang="ru-RU" sz="1400" dirty="0" smtClean="0"/>
              <a:t>.</a:t>
            </a:r>
          </a:p>
          <a:p>
            <a:pPr algn="just">
              <a:lnSpc>
                <a:spcPct val="90000"/>
              </a:lnSpc>
              <a:spcAft>
                <a:spcPts val="400"/>
              </a:spcAft>
            </a:pPr>
            <a:r>
              <a:rPr lang="ru-RU" sz="1400" dirty="0" smtClean="0"/>
              <a:t>! Технические паспорта на объекты ОС хранятся </a:t>
            </a:r>
            <a:r>
              <a:rPr lang="ru-RU" sz="1400" u="sng" dirty="0" smtClean="0"/>
              <a:t>у материально ответственных лиц </a:t>
            </a:r>
            <a:r>
              <a:rPr lang="ru-RU" sz="1400" dirty="0" smtClean="0"/>
              <a:t>весь период эксплуатации имущества до их списания.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305100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731" y="286629"/>
            <a:ext cx="4982699" cy="1216855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Списание особо ценного движимого имущества (ОЦДИ)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3984" y="2579370"/>
            <a:ext cx="5858191" cy="3705616"/>
          </a:xfrm>
        </p:spPr>
        <p:txBody>
          <a:bodyPr>
            <a:normAutofit fontScale="85000" lnSpcReduction="10000"/>
          </a:bodyPr>
          <a:lstStyle/>
          <a:p>
            <a:pPr indent="0" algn="just">
              <a:lnSpc>
                <a:spcPct val="120000"/>
              </a:lnSpc>
              <a:spcBef>
                <a:spcPts val="600"/>
              </a:spcBef>
              <a:buNone/>
            </a:pPr>
            <a:r>
              <a:rPr lang="ru-RU" sz="1800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</a:t>
            </a:r>
            <a:r>
              <a:rPr lang="ru-RU" sz="1500" u="sng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Для начала процедуры списания ОЦДИ в Отдел учета НФА предоставляются следующие документы:</a:t>
            </a:r>
          </a:p>
          <a:p>
            <a:pPr marL="571500" indent="-342900" algn="just">
              <a:lnSpc>
                <a:spcPct val="115000"/>
              </a:lnSpc>
              <a:spcBef>
                <a:spcPts val="600"/>
              </a:spcBef>
              <a:buAutoNum type="arabicPeriod"/>
            </a:pPr>
            <a:r>
              <a:rPr lang="ru-RU" sz="1500" dirty="0">
                <a:solidFill>
                  <a:srgbClr val="000001"/>
                </a:solidFill>
                <a:ea typeface="Times New Roman" panose="02020603050405020304" pitchFamily="18" charset="0"/>
              </a:rPr>
              <a:t>С</a:t>
            </a:r>
            <a:r>
              <a:rPr lang="ru-RU" sz="1500" dirty="0">
                <a:solidFill>
                  <a:srgbClr val="000001"/>
                </a:solidFill>
                <a:effectLst/>
                <a:ea typeface="Times New Roman" panose="02020603050405020304" pitchFamily="18" charset="0"/>
              </a:rPr>
              <a:t>лужебная записка на списание </a:t>
            </a:r>
            <a:r>
              <a:rPr lang="ru-RU" sz="1500" u="sng" dirty="0">
                <a:solidFill>
                  <a:srgbClr val="000001"/>
                </a:solidFill>
                <a:effectLst/>
                <a:ea typeface="Times New Roman" panose="02020603050405020304" pitchFamily="18" charset="0"/>
              </a:rPr>
              <a:t>(представлена на слайде)</a:t>
            </a:r>
            <a:r>
              <a:rPr lang="ru-RU" sz="1500" dirty="0">
                <a:solidFill>
                  <a:srgbClr val="000001"/>
                </a:solidFill>
                <a:effectLst/>
                <a:ea typeface="Times New Roman" panose="02020603050405020304" pitchFamily="18" charset="0"/>
              </a:rPr>
              <a:t> в Комиссию по поступлению и выбытию активов ФГБОУ ВО «СПбПУ».</a:t>
            </a:r>
            <a:endParaRPr lang="ru-RU" sz="1500" dirty="0">
              <a:solidFill>
                <a:srgbClr val="00000A"/>
              </a:solidFill>
              <a:ea typeface="Times New Roman" panose="02020603050405020304" pitchFamily="18" charset="0"/>
            </a:endParaRPr>
          </a:p>
          <a:p>
            <a:pPr marL="571500" indent="-342900" algn="just">
              <a:lnSpc>
                <a:spcPct val="115000"/>
              </a:lnSpc>
              <a:spcBef>
                <a:spcPts val="600"/>
              </a:spcBef>
              <a:buAutoNum type="arabicPeriod"/>
            </a:pPr>
            <a:r>
              <a:rPr lang="ru-RU" sz="1500" u="sng" dirty="0">
                <a:solidFill>
                  <a:srgbClr val="000001"/>
                </a:solidFill>
                <a:effectLst/>
                <a:ea typeface="Times New Roman" panose="02020603050405020304" pitchFamily="18" charset="0"/>
                <a:hlinkClick r:id="rId2" action="ppaction://hlinksldjump"/>
              </a:rPr>
              <a:t>Дефектная ведомость </a:t>
            </a:r>
            <a:r>
              <a:rPr lang="ru-RU" sz="1500" dirty="0">
                <a:solidFill>
                  <a:srgbClr val="000001"/>
                </a:solidFill>
                <a:effectLst/>
                <a:ea typeface="Times New Roman" panose="02020603050405020304" pitchFamily="18" charset="0"/>
              </a:rPr>
              <a:t>(2 экземпляра);</a:t>
            </a:r>
          </a:p>
          <a:p>
            <a:pPr marL="571500" indent="-342900" algn="just">
              <a:lnSpc>
                <a:spcPct val="115000"/>
              </a:lnSpc>
              <a:spcBef>
                <a:spcPts val="600"/>
              </a:spcBef>
              <a:buAutoNum type="arabicPeriod"/>
            </a:pPr>
            <a:r>
              <a:rPr lang="ru-RU" sz="1500" dirty="0">
                <a:solidFill>
                  <a:srgbClr val="000001"/>
                </a:solidFill>
                <a:effectLst/>
                <a:ea typeface="Times New Roman" panose="02020603050405020304" pitchFamily="18" charset="0"/>
              </a:rPr>
              <a:t>Акт - техническое заключение о непригодности имущества к дальнейшему использованию (выдает независимый эксперт или организация, имеющая документы, подтверждающие ее полномочия по осуществлению соответствующей деятельности на территории Российской Федерации) – (2 экземпляра);</a:t>
            </a:r>
            <a:endParaRPr lang="ru-RU" sz="1500" dirty="0">
              <a:solidFill>
                <a:srgbClr val="00000A"/>
              </a:solidFill>
              <a:ea typeface="Times New Roman" panose="02020603050405020304" pitchFamily="18" charset="0"/>
            </a:endParaRPr>
          </a:p>
          <a:p>
            <a:pPr marL="571500" indent="-342900" algn="just">
              <a:lnSpc>
                <a:spcPct val="115000"/>
              </a:lnSpc>
              <a:spcBef>
                <a:spcPts val="600"/>
              </a:spcBef>
              <a:buAutoNum type="arabicPeriod"/>
            </a:pPr>
            <a:r>
              <a:rPr lang="ru-RU" sz="1500" dirty="0">
                <a:solidFill>
                  <a:srgbClr val="000001"/>
                </a:solidFill>
                <a:effectLst/>
                <a:ea typeface="Times New Roman" panose="02020603050405020304" pitchFamily="18" charset="0"/>
              </a:rPr>
              <a:t>Фотографии особо ценного движимого имущества с указанием даты съемки (на фотографиях должно быть видно инвентарный номер, заводской или серийный номер, </a:t>
            </a:r>
            <a:r>
              <a:rPr lang="ru-RU" sz="1500" dirty="0">
                <a:solidFill>
                  <a:srgbClr val="00000A"/>
                </a:solidFill>
                <a:effectLst/>
                <a:ea typeface="Times New Roman" panose="02020603050405020304" pitchFamily="18" charset="0"/>
              </a:rPr>
              <a:t>причины выхода из строя (выявленные дефекты)); фотографии должны быть в разных ракурсах – 2 комплекта.</a:t>
            </a:r>
          </a:p>
          <a:p>
            <a:endParaRPr lang="ru-RU" dirty="0"/>
          </a:p>
        </p:txBody>
      </p:sp>
      <p:sp>
        <p:nvSpPr>
          <p:cNvPr id="5" name="Облачко с текстом: прямоугольное со скругленными углами 4">
            <a:extLst>
              <a:ext uri="{FF2B5EF4-FFF2-40B4-BE49-F238E27FC236}">
                <a16:creationId xmlns:a16="http://schemas.microsoft.com/office/drawing/2014/main" id="{1C4DACE4-C9F5-4AB9-923B-7A36E19D4DD9}"/>
              </a:ext>
            </a:extLst>
          </p:cNvPr>
          <p:cNvSpPr/>
          <p:nvPr/>
        </p:nvSpPr>
        <p:spPr>
          <a:xfrm>
            <a:off x="830161" y="1742818"/>
            <a:ext cx="5727801" cy="597218"/>
          </a:xfrm>
          <a:prstGeom prst="wedgeRoundRectCallou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6ABFF568-01B2-4834-875A-7E6FD9111A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28235" y="524022"/>
            <a:ext cx="3932237" cy="381158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8" name="Текст 3">
            <a:extLst>
              <a:ext uri="{FF2B5EF4-FFF2-40B4-BE49-F238E27FC236}">
                <a16:creationId xmlns:a16="http://schemas.microsoft.com/office/drawing/2014/main" id="{03CD4A22-7BFE-4062-AB40-0AE25727681E}"/>
              </a:ext>
            </a:extLst>
          </p:cNvPr>
          <p:cNvSpPr txBox="1">
            <a:spLocks/>
          </p:cNvSpPr>
          <p:nvPr/>
        </p:nvSpPr>
        <p:spPr>
          <a:xfrm>
            <a:off x="949183" y="1810995"/>
            <a:ext cx="5608779" cy="4608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300" dirty="0"/>
              <a:t>Под объектом особо ценного движимого имущества понимается движимое имущество, балансовая стоимость которого превышает 500 тыс. руб.</a:t>
            </a:r>
          </a:p>
        </p:txBody>
      </p:sp>
      <p:pic>
        <p:nvPicPr>
          <p:cNvPr id="6" name="Рисунок 5" descr="Изображение выглядит как стол&#10;&#10;Автоматически созданное описание">
            <a:extLst>
              <a:ext uri="{FF2B5EF4-FFF2-40B4-BE49-F238E27FC236}">
                <a16:creationId xmlns:a16="http://schemas.microsoft.com/office/drawing/2014/main" id="{9DA986E7-E615-46CA-80B3-8A70083FDA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816" y="0"/>
            <a:ext cx="5047938" cy="6858000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609249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731" y="286629"/>
            <a:ext cx="4982699" cy="1216855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Списание особо ценного движимого имущества (ОЦДИ)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3593" y="1918519"/>
            <a:ext cx="7860390" cy="4672233"/>
          </a:xfrm>
        </p:spPr>
        <p:txBody>
          <a:bodyPr>
            <a:normAutofit/>
          </a:bodyPr>
          <a:lstStyle/>
          <a:p>
            <a:pPr indent="0" algn="just">
              <a:spcBef>
                <a:spcPts val="600"/>
              </a:spcBef>
              <a:buNone/>
            </a:pPr>
            <a:r>
              <a:rPr lang="ru-RU" sz="1500" u="sng" dirty="0">
                <a:solidFill>
                  <a:schemeClr val="bg1"/>
                </a:solidFill>
                <a:ea typeface="Times New Roman" panose="02020603050405020304" pitchFamily="18" charset="0"/>
              </a:rPr>
              <a:t>       </a:t>
            </a:r>
            <a:r>
              <a:rPr lang="ru-RU" sz="1500" u="sng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После оформления материально ответственным лицом комплекта документов проходит согласование списания:</a:t>
            </a:r>
          </a:p>
          <a:p>
            <a:pPr marL="571500" indent="-342900" algn="just">
              <a:spcBef>
                <a:spcPts val="600"/>
              </a:spcBef>
              <a:buAutoNum type="arabicPeriod"/>
            </a:pPr>
            <a:r>
              <a:rPr lang="ru-RU" sz="15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Times New Roman" panose="02020603050405020304" pitchFamily="18" charset="0"/>
              </a:rPr>
              <a:t>Комиссией </a:t>
            </a:r>
            <a:r>
              <a:rPr lang="ru-RU" sz="15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Times New Roman" panose="02020603050405020304" pitchFamily="18" charset="0"/>
              </a:rPr>
              <a:t>по поступлению и выбытию активов ФГБОУ ВО «СПбПУ». Комиссия принимает решение о согласовании в течение 2-х недель и оформляет Акт о списании объектов нефинансовых активов (ф. 0504104</a:t>
            </a:r>
            <a:r>
              <a:rPr lang="ru-RU" sz="15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Times New Roman" panose="02020603050405020304" pitchFamily="18" charset="0"/>
              </a:rPr>
              <a:t>).</a:t>
            </a:r>
            <a:endParaRPr lang="ru-RU" sz="1500" dirty="0">
              <a:solidFill>
                <a:schemeClr val="tx1">
                  <a:lumMod val="95000"/>
                  <a:lumOff val="5000"/>
                </a:schemeClr>
              </a:solidFill>
              <a:effectLst/>
              <a:ea typeface="Times New Roman" panose="02020603050405020304" pitchFamily="18" charset="0"/>
            </a:endParaRPr>
          </a:p>
          <a:p>
            <a:pPr marL="571500" indent="-342900" algn="just">
              <a:spcBef>
                <a:spcPts val="600"/>
              </a:spcBef>
              <a:buAutoNum type="arabicPeriod" startAt="2"/>
            </a:pPr>
            <a:r>
              <a:rPr lang="ru-RU" sz="1500" dirty="0" smtClean="0">
                <a:solidFill>
                  <a:srgbClr val="00000A"/>
                </a:solidFill>
                <a:effectLst/>
                <a:ea typeface="Times New Roman" panose="02020603050405020304" pitchFamily="18" charset="0"/>
              </a:rPr>
              <a:t>Наблюдательным </a:t>
            </a:r>
            <a:r>
              <a:rPr lang="ru-RU" sz="1500" dirty="0">
                <a:solidFill>
                  <a:srgbClr val="00000A"/>
                </a:solidFill>
                <a:effectLst/>
                <a:ea typeface="Times New Roman" panose="02020603050405020304" pitchFamily="18" charset="0"/>
              </a:rPr>
              <a:t>советом Университета. Заседает 1 раз в квартал, документы для наблюдательного совета прекращают принимать за 1 месяц до предполагаемой даты заседания</a:t>
            </a:r>
            <a:r>
              <a:rPr lang="ru-RU" sz="1500" dirty="0" smtClean="0">
                <a:solidFill>
                  <a:srgbClr val="00000A"/>
                </a:solidFill>
                <a:effectLst/>
                <a:ea typeface="Times New Roman" panose="02020603050405020304" pitchFamily="18" charset="0"/>
              </a:rPr>
              <a:t>.</a:t>
            </a:r>
          </a:p>
          <a:p>
            <a:pPr marL="571500" indent="-342900" algn="just">
              <a:spcBef>
                <a:spcPts val="600"/>
              </a:spcBef>
              <a:buAutoNum type="arabicPeriod" startAt="2"/>
            </a:pPr>
            <a:r>
              <a:rPr lang="ru-RU" sz="1500" dirty="0">
                <a:solidFill>
                  <a:srgbClr val="00000A"/>
                </a:solidFill>
                <a:ea typeface="Times New Roman" panose="02020603050405020304" pitchFamily="18" charset="0"/>
              </a:rPr>
              <a:t>Комиссией Министерства науки и высшего образования Российской </a:t>
            </a:r>
            <a:r>
              <a:rPr lang="ru-RU" sz="1500" dirty="0" smtClean="0">
                <a:solidFill>
                  <a:srgbClr val="00000A"/>
                </a:solidFill>
                <a:ea typeface="Times New Roman" panose="02020603050405020304" pitchFamily="18" charset="0"/>
              </a:rPr>
              <a:t>Федерации (процесс согласования может длиться до полутора лет).</a:t>
            </a:r>
          </a:p>
          <a:p>
            <a:pPr marL="571500" indent="-342900" algn="just">
              <a:spcBef>
                <a:spcPts val="600"/>
              </a:spcBef>
              <a:buAutoNum type="arabicPeriod" startAt="2"/>
            </a:pPr>
            <a:endParaRPr lang="ru-RU" sz="1500" dirty="0">
              <a:solidFill>
                <a:srgbClr val="00000A"/>
              </a:solidFill>
              <a:ea typeface="Times New Roman" panose="02020603050405020304" pitchFamily="18" charset="0"/>
            </a:endParaRPr>
          </a:p>
          <a:p>
            <a:pPr indent="0" algn="just">
              <a:spcBef>
                <a:spcPts val="600"/>
              </a:spcBef>
              <a:buNone/>
            </a:pPr>
            <a:r>
              <a:rPr lang="ru-RU" sz="1500" dirty="0" smtClean="0">
                <a:solidFill>
                  <a:srgbClr val="FF0000"/>
                </a:solidFill>
                <a:ea typeface="Times New Roman" panose="02020603050405020304" pitchFamily="18" charset="0"/>
              </a:rPr>
              <a:t>Утилизация особо ценного имущества возможна только после прохождения всех этапов согласования!</a:t>
            </a:r>
            <a:endParaRPr lang="ru-RU" sz="1500" dirty="0">
              <a:solidFill>
                <a:srgbClr val="FF0000"/>
              </a:solidFill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0167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8551C016-DC07-4223-9181-72B8B8A6E80A}"/>
              </a:ext>
            </a:extLst>
          </p:cNvPr>
          <p:cNvSpPr txBox="1">
            <a:spLocks/>
          </p:cNvSpPr>
          <p:nvPr/>
        </p:nvSpPr>
        <p:spPr>
          <a:xfrm>
            <a:off x="1148453" y="791595"/>
            <a:ext cx="3198990" cy="68721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Приобретение ОС</a:t>
            </a:r>
          </a:p>
        </p:txBody>
      </p:sp>
      <p:sp>
        <p:nvSpPr>
          <p:cNvPr id="15" name="Прямоугольник: скругленные углы 10">
            <a:extLst>
              <a:ext uri="{FF2B5EF4-FFF2-40B4-BE49-F238E27FC236}">
                <a16:creationId xmlns:a16="http://schemas.microsoft.com/office/drawing/2014/main" id="{63CA0EAA-8E78-4C4B-8A8C-76EB8F29FAEE}"/>
              </a:ext>
            </a:extLst>
          </p:cNvPr>
          <p:cNvSpPr/>
          <p:nvPr/>
        </p:nvSpPr>
        <p:spPr>
          <a:xfrm>
            <a:off x="817473" y="1809123"/>
            <a:ext cx="7581798" cy="314387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При получении материальных ценностей от поставщика материально ответственное лицо: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проверяет соответствие реквизитов первичного документа (</a:t>
            </a:r>
            <a:r>
              <a:rPr kumimoji="0" lang="ru-RU" sz="16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" action="ppaction://hlinkshowjump?jump=nextslide"/>
              </a:rPr>
              <a:t>товарной накладной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" action="ppaction://hlinkshowjump?jump=nextslide"/>
              </a:rPr>
              <a:t>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или универсального передаточного документа (УПД) счету и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спецификации договора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поставки,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проверяет соответствие фактически получаемых материальных ценностей первичным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документам</a:t>
            </a:r>
            <a:r>
              <a:rPr kumimoji="0" lang="ru-RU" sz="1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(наименование, количество),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при соответствии, расписывается в получении этих ценностей, разборчиво указывает должность по трудовому договору (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м.о.л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не является должностью), расшифровку подписи и проставляет дату.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D0436ED5-7CA7-40CD-AF82-2E7851AB9206}"/>
              </a:ext>
            </a:extLst>
          </p:cNvPr>
          <p:cNvSpPr/>
          <p:nvPr/>
        </p:nvSpPr>
        <p:spPr>
          <a:xfrm>
            <a:off x="2024607" y="5283310"/>
            <a:ext cx="7132243" cy="90762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AF8C67-97FA-47B8-8982-793282700648}"/>
              </a:ext>
            </a:extLst>
          </p:cNvPr>
          <p:cNvSpPr txBox="1"/>
          <p:nvPr/>
        </p:nvSpPr>
        <p:spPr>
          <a:xfrm>
            <a:off x="2565748" y="5444736"/>
            <a:ext cx="6958746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Данные в первичных документах должны четко соответствовать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спецификации договора,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счету и фактически получаемому товару!</a:t>
            </a:r>
          </a:p>
        </p:txBody>
      </p:sp>
    </p:spTree>
    <p:extLst>
      <p:ext uri="{BB962C8B-B14F-4D97-AF65-F5344CB8AC3E}">
        <p14:creationId xmlns:p14="http://schemas.microsoft.com/office/powerpoint/2010/main" val="1221348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8551C016-DC07-4223-9181-72B8B8A6E80A}"/>
              </a:ext>
            </a:extLst>
          </p:cNvPr>
          <p:cNvSpPr txBox="1">
            <a:spLocks/>
          </p:cNvSpPr>
          <p:nvPr/>
        </p:nvSpPr>
        <p:spPr>
          <a:xfrm>
            <a:off x="621980" y="468322"/>
            <a:ext cx="2826350" cy="68721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Товарная накладная/ УПД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8386009-B162-4AE9-9BEE-D9FAB6C7F070}"/>
              </a:ext>
            </a:extLst>
          </p:cNvPr>
          <p:cNvSpPr txBox="1"/>
          <p:nvPr/>
        </p:nvSpPr>
        <p:spPr>
          <a:xfrm>
            <a:off x="46681" y="5502824"/>
            <a:ext cx="3634728" cy="116647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При соответствии всех реквизитов материально ответственное лицо расписывается в строке Груз принял с указанием должности согласно трудовому договору и расшифровки подписи, проставляет дату.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 строке Груз получил расписывается проректор по направлению, ставится гербовая печать.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8386009-B162-4AE9-9BEE-D9FAB6C7F070}"/>
              </a:ext>
            </a:extLst>
          </p:cNvPr>
          <p:cNvSpPr txBox="1"/>
          <p:nvPr/>
        </p:nvSpPr>
        <p:spPr>
          <a:xfrm>
            <a:off x="230421" y="3354705"/>
            <a:ext cx="3270283" cy="5909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Проверяется соответствие наименования товара, его количества и стоимости указанным в спецификации к договору поставки и в счете.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710" y="0"/>
            <a:ext cx="8439290" cy="6831806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78386009-B162-4AE9-9BEE-D9FAB6C7F070}"/>
              </a:ext>
            </a:extLst>
          </p:cNvPr>
          <p:cNvSpPr txBox="1"/>
          <p:nvPr/>
        </p:nvSpPr>
        <p:spPr>
          <a:xfrm>
            <a:off x="213636" y="1551713"/>
            <a:ext cx="3333518" cy="83407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 основании приема/передачи указываются номер и дата договора поставки.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При проведении закупки по счету в основании прописываются номер и дата счета.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8780997" y="2995924"/>
            <a:ext cx="758171" cy="3905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6683245" y="2895689"/>
            <a:ext cx="2390382" cy="9405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3827424" y="2199868"/>
            <a:ext cx="8137598" cy="34225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3564732" y="2208724"/>
            <a:ext cx="245114" cy="19302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78386009-B162-4AE9-9BEE-D9FAB6C7F070}"/>
              </a:ext>
            </a:extLst>
          </p:cNvPr>
          <p:cNvSpPr txBox="1"/>
          <p:nvPr/>
        </p:nvSpPr>
        <p:spPr>
          <a:xfrm>
            <a:off x="2669548" y="2629335"/>
            <a:ext cx="4011640" cy="4247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Дата составления первичного документа не может быть раньше даты документа-основания.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3752710" y="4154971"/>
            <a:ext cx="8212312" cy="13100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7972355" y="6032310"/>
            <a:ext cx="4172964" cy="77010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752711" y="5843167"/>
            <a:ext cx="4219644" cy="95924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3500705" y="3830349"/>
            <a:ext cx="245113" cy="39012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4249062" y="4982250"/>
            <a:ext cx="1451849" cy="83152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78386009-B162-4AE9-9BEE-D9FAB6C7F070}"/>
              </a:ext>
            </a:extLst>
          </p:cNvPr>
          <p:cNvSpPr txBox="1"/>
          <p:nvPr/>
        </p:nvSpPr>
        <p:spPr>
          <a:xfrm>
            <a:off x="213636" y="4377566"/>
            <a:ext cx="4103845" cy="11408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Проверяется наличие всех реквизитов со стороны поставщика: подписи, должности и расшифровки подписей передающей стороны, штамп печати (при ее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наличии у поставщика). 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Дата отгрузки должна соответствовать дате составления документа.</a:t>
            </a:r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>
            <a:off x="3656824" y="5502824"/>
            <a:ext cx="7171121" cy="52948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8821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8551C016-DC07-4223-9181-72B8B8A6E80A}"/>
              </a:ext>
            </a:extLst>
          </p:cNvPr>
          <p:cNvSpPr txBox="1">
            <a:spLocks/>
          </p:cNvSpPr>
          <p:nvPr/>
        </p:nvSpPr>
        <p:spPr>
          <a:xfrm>
            <a:off x="629887" y="469974"/>
            <a:ext cx="5499964" cy="132556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2900" b="1" dirty="0"/>
              <a:t>Пожертвование основных средств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E8710918-0D9A-4C57-977D-74EDFEFC4A44}"/>
              </a:ext>
            </a:extLst>
          </p:cNvPr>
          <p:cNvSpPr/>
          <p:nvPr/>
        </p:nvSpPr>
        <p:spPr>
          <a:xfrm>
            <a:off x="420179" y="1669078"/>
            <a:ext cx="6016972" cy="1940233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/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63CA0EAA-8E78-4C4B-8A8C-76EB8F29FAEE}"/>
              </a:ext>
            </a:extLst>
          </p:cNvPr>
          <p:cNvSpPr/>
          <p:nvPr/>
        </p:nvSpPr>
        <p:spPr>
          <a:xfrm>
            <a:off x="1486127" y="4296480"/>
            <a:ext cx="8172778" cy="214870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3B59A8E-5852-4350-A278-B2C48944ECE5}"/>
              </a:ext>
            </a:extLst>
          </p:cNvPr>
          <p:cNvSpPr txBox="1"/>
          <p:nvPr/>
        </p:nvSpPr>
        <p:spPr>
          <a:xfrm>
            <a:off x="629887" y="1862058"/>
            <a:ext cx="5779226" cy="155427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ru-RU" sz="1500" dirty="0"/>
              <a:t>Имущество, которое было передано в структурное подразделение безвозмездно юридическим или физическим лицом, должно быть оформлено документально. </a:t>
            </a:r>
          </a:p>
          <a:p>
            <a:pPr>
              <a:spcBef>
                <a:spcPts val="600"/>
              </a:spcBef>
            </a:pPr>
            <a:r>
              <a:rPr lang="ru-RU" sz="1500" dirty="0"/>
              <a:t>Для этого в отдел учета нефинансовых активов УБУ должны быть предоставлены </a:t>
            </a:r>
            <a:r>
              <a:rPr lang="ru-RU" sz="1500" u="sng" dirty="0">
                <a:hlinkClick r:id="" action="ppaction://hlinkshowjump?jump=nextslide"/>
              </a:rPr>
              <a:t>договор пожертвования</a:t>
            </a:r>
            <a:r>
              <a:rPr lang="ru-RU" sz="1500" dirty="0"/>
              <a:t>, а также </a:t>
            </a:r>
            <a:r>
              <a:rPr lang="ru-RU" sz="1500" u="sng" dirty="0">
                <a:hlinkClick r:id="rId2" action="ppaction://hlinksldjump"/>
              </a:rPr>
              <a:t>акт приема-передачи имущества</a:t>
            </a:r>
            <a:r>
              <a:rPr lang="ru-RU" sz="1500" dirty="0"/>
              <a:t>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23D9501-11E7-4C83-8000-B93944E123FA}"/>
              </a:ext>
            </a:extLst>
          </p:cNvPr>
          <p:cNvSpPr txBox="1"/>
          <p:nvPr/>
        </p:nvSpPr>
        <p:spPr>
          <a:xfrm>
            <a:off x="1753233" y="4489462"/>
            <a:ext cx="7771732" cy="178510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ru-RU" sz="1500" dirty="0"/>
              <a:t>Материально ответственное лицо также предоставляет в отдел учета НФА </a:t>
            </a:r>
          </a:p>
          <a:p>
            <a:r>
              <a:rPr lang="ru-RU" sz="1500" dirty="0"/>
              <a:t>3 коммерческих предложения из сети Интернет на аналогичные передаваемым товары для определения УБУ рыночной стоимости передаваемого имущества. Если передаваемое имущество было в употреблении, для определения справедливой стоимости имущества могут прилагаться предложения с сайтов объявлений (например, «</a:t>
            </a:r>
            <a:r>
              <a:rPr lang="ru-RU" sz="1500" dirty="0" err="1"/>
              <a:t>Авито</a:t>
            </a:r>
            <a:r>
              <a:rPr lang="ru-RU" sz="1500" dirty="0"/>
              <a:t>»).</a:t>
            </a:r>
          </a:p>
          <a:p>
            <a:pPr>
              <a:spcBef>
                <a:spcPts val="600"/>
              </a:spcBef>
            </a:pPr>
            <a:r>
              <a:rPr lang="ru-RU" sz="1500" dirty="0"/>
              <a:t>Если имущество уникально и не имеет аналогов на рынке, то об этом составляется служебная записка в Комиссию по поступлению и выбытию активов ФГАОУ ВО СПбПУ.</a:t>
            </a: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E46B9ADC-D0EE-4F9B-A42A-831DC8E54318}"/>
              </a:ext>
            </a:extLst>
          </p:cNvPr>
          <p:cNvSpPr/>
          <p:nvPr/>
        </p:nvSpPr>
        <p:spPr>
          <a:xfrm>
            <a:off x="6646858" y="1052801"/>
            <a:ext cx="5298089" cy="311063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2898669-B279-45E7-A252-C1FDF64EC213}"/>
              </a:ext>
            </a:extLst>
          </p:cNvPr>
          <p:cNvSpPr txBox="1"/>
          <p:nvPr/>
        </p:nvSpPr>
        <p:spPr>
          <a:xfrm>
            <a:off x="6784968" y="1223422"/>
            <a:ext cx="5159980" cy="283154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ru-RU" sz="1400" dirty="0"/>
              <a:t>При приобретении оборудования за счет средств гранта РФФИ получателем гранта заключается </a:t>
            </a:r>
            <a:r>
              <a:rPr lang="ru-RU" sz="1400" u="sng" dirty="0">
                <a:hlinkClick r:id="rId3" action="ppaction://hlinksldjump"/>
              </a:rPr>
              <a:t>договор ответственного хранения</a:t>
            </a:r>
            <a:r>
              <a:rPr lang="ru-RU" sz="1400" dirty="0"/>
              <a:t> с Университетом.</a:t>
            </a:r>
          </a:p>
          <a:p>
            <a:pPr>
              <a:spcBef>
                <a:spcPts val="600"/>
              </a:spcBef>
            </a:pPr>
            <a:r>
              <a:rPr lang="ru-RU" sz="1400" dirty="0"/>
              <a:t>По истечении договора ответственного хранения получателем гранта оформляется </a:t>
            </a:r>
            <a:r>
              <a:rPr lang="ru-RU" sz="1400" u="sng" dirty="0">
                <a:hlinkClick r:id="rId4" action="ppaction://hlinksldjump"/>
              </a:rPr>
              <a:t>договор пожертвования неденежного </a:t>
            </a:r>
            <a:r>
              <a:rPr lang="ru-RU" sz="1400" u="sng" dirty="0" smtClean="0">
                <a:hlinkClick r:id="rId4" action="ppaction://hlinksldjump"/>
              </a:rPr>
              <a:t>имущества</a:t>
            </a:r>
            <a:r>
              <a:rPr lang="ru-RU" sz="1400" dirty="0" smtClean="0"/>
              <a:t>.</a:t>
            </a:r>
          </a:p>
          <a:p>
            <a:pPr>
              <a:spcBef>
                <a:spcPts val="600"/>
              </a:spcBef>
            </a:pPr>
            <a:r>
              <a:rPr lang="ru-RU" sz="1400" dirty="0" smtClean="0"/>
              <a:t>Положение о </a:t>
            </a:r>
            <a:r>
              <a:rPr lang="ru-RU" sz="1400" dirty="0"/>
              <a:t>порядке расходования </a:t>
            </a:r>
            <a:r>
              <a:rPr lang="ru-RU" sz="1400" dirty="0" err="1"/>
              <a:t>грантополучателями</a:t>
            </a:r>
            <a:r>
              <a:rPr lang="ru-RU" sz="1400" dirty="0"/>
              <a:t> средств грантов </a:t>
            </a:r>
            <a:r>
              <a:rPr lang="ru-RU" sz="1400" dirty="0" smtClean="0"/>
              <a:t>РФФИ размещено </a:t>
            </a:r>
            <a:r>
              <a:rPr lang="ru-RU" sz="1400" dirty="0"/>
              <a:t>на сайте Университета (</a:t>
            </a:r>
            <a:r>
              <a:rPr lang="ru-RU" sz="1400" dirty="0">
                <a:hlinkClick r:id="rId5"/>
              </a:rPr>
              <a:t>https://www.spbstu.ru/university/organizational-documents/administration-catalogue/ </a:t>
            </a:r>
            <a:r>
              <a:rPr lang="ru-RU" sz="1400" dirty="0"/>
              <a:t>-&gt; Документы департаментов -&gt; </a:t>
            </a:r>
            <a:r>
              <a:rPr lang="ru-RU" sz="1400" dirty="0" smtClean="0"/>
              <a:t>Департамент экономики и финансов</a:t>
            </a:r>
            <a:r>
              <a:rPr lang="ru-RU" sz="1400" dirty="0"/>
              <a:t> </a:t>
            </a:r>
            <a:r>
              <a:rPr lang="ru-RU" sz="1400" dirty="0" smtClean="0"/>
              <a:t>-</a:t>
            </a:r>
            <a:r>
              <a:rPr lang="en-US" sz="1400" dirty="0" smtClean="0"/>
              <a:t>&gt; </a:t>
            </a:r>
            <a:r>
              <a:rPr lang="ru-RU" sz="1400" dirty="0" smtClean="0"/>
              <a:t>Отдел </a:t>
            </a:r>
            <a:r>
              <a:rPr lang="ru-RU" sz="1400" dirty="0"/>
              <a:t>финансово-экономического и аналитического учета </a:t>
            </a:r>
            <a:r>
              <a:rPr lang="ru-RU" sz="1400" dirty="0" smtClean="0"/>
              <a:t>НИОКР)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248990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8551C016-DC07-4223-9181-72B8B8A6E80A}"/>
              </a:ext>
            </a:extLst>
          </p:cNvPr>
          <p:cNvSpPr txBox="1">
            <a:spLocks/>
          </p:cNvSpPr>
          <p:nvPr/>
        </p:nvSpPr>
        <p:spPr>
          <a:xfrm>
            <a:off x="596036" y="282411"/>
            <a:ext cx="4268374" cy="132556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2900" b="1" dirty="0"/>
              <a:t>Договор пожертвования имущества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8386009-B162-4AE9-9BEE-D9FAB6C7F070}"/>
              </a:ext>
            </a:extLst>
          </p:cNvPr>
          <p:cNvSpPr txBox="1"/>
          <p:nvPr/>
        </p:nvSpPr>
        <p:spPr>
          <a:xfrm>
            <a:off x="2092593" y="1489525"/>
            <a:ext cx="4287221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1400" dirty="0"/>
              <a:t>Жертвователем имущества может выступить любое физическое или юридическое лицо.</a:t>
            </a:r>
          </a:p>
        </p:txBody>
      </p:sp>
      <p:pic>
        <p:nvPicPr>
          <p:cNvPr id="5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5D5848AE-ED2C-40F9-B530-2607C75CBF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250" y="5291527"/>
            <a:ext cx="5794514" cy="1440964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9012B1B-F609-46DB-B1FE-8377997D4187}"/>
              </a:ext>
            </a:extLst>
          </p:cNvPr>
          <p:cNvSpPr txBox="1"/>
          <p:nvPr/>
        </p:nvSpPr>
        <p:spPr>
          <a:xfrm>
            <a:off x="1281200" y="2257893"/>
            <a:ext cx="4287221" cy="10310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1400" dirty="0"/>
              <a:t>Одаряемым в договоре выступает проректор по направлению деятельности Вашего подразделения.</a:t>
            </a:r>
          </a:p>
          <a:p>
            <a:pPr>
              <a:spcBef>
                <a:spcPts val="600"/>
              </a:spcBef>
            </a:pPr>
            <a:r>
              <a:rPr lang="ru-RU" sz="1400" dirty="0"/>
              <a:t>Номер и дату доверенности проректора можно уточнить в Канцелярии (каб. 228, 1 уч. корпус).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196870F-7A32-4488-B8EA-70E17C1794AB}"/>
              </a:ext>
            </a:extLst>
          </p:cNvPr>
          <p:cNvSpPr txBox="1"/>
          <p:nvPr/>
        </p:nvSpPr>
        <p:spPr>
          <a:xfrm>
            <a:off x="1359866" y="4619867"/>
            <a:ext cx="4287221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1400" dirty="0"/>
              <a:t>В пункте 1.4. указывается было ли передаваемое имущество в употреблении.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2B829DE-1449-4D0B-9BA7-56EBED1CD415}"/>
              </a:ext>
            </a:extLst>
          </p:cNvPr>
          <p:cNvSpPr txBox="1"/>
          <p:nvPr/>
        </p:nvSpPr>
        <p:spPr>
          <a:xfrm>
            <a:off x="851388" y="5750399"/>
            <a:ext cx="375767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1400" dirty="0"/>
              <a:t>В пункте 1.8. указываются конкретные цели использования передаваемого имущества.</a:t>
            </a:r>
          </a:p>
        </p:txBody>
      </p: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5E9B6400-695F-4775-BE1D-1CD5ADAB299F}"/>
              </a:ext>
            </a:extLst>
          </p:cNvPr>
          <p:cNvCxnSpPr/>
          <p:nvPr/>
        </p:nvCxnSpPr>
        <p:spPr>
          <a:xfrm>
            <a:off x="5705349" y="6400800"/>
            <a:ext cx="525741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2554863C-CFD6-4FD2-A0EA-4C8D092153C2}"/>
              </a:ext>
            </a:extLst>
          </p:cNvPr>
          <p:cNvCxnSpPr/>
          <p:nvPr/>
        </p:nvCxnSpPr>
        <p:spPr>
          <a:xfrm>
            <a:off x="5816184" y="6610662"/>
            <a:ext cx="139408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>
            <a:extLst>
              <a:ext uri="{FF2B5EF4-FFF2-40B4-BE49-F238E27FC236}">
                <a16:creationId xmlns:a16="http://schemas.microsoft.com/office/drawing/2014/main" id="{ED98002F-3CA1-429A-9E28-0E3618D72B06}"/>
              </a:ext>
            </a:extLst>
          </p:cNvPr>
          <p:cNvCxnSpPr>
            <a:stCxn id="18" idx="3"/>
          </p:cNvCxnSpPr>
          <p:nvPr/>
        </p:nvCxnSpPr>
        <p:spPr>
          <a:xfrm>
            <a:off x="4609058" y="6012009"/>
            <a:ext cx="967283" cy="26161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BB4F5F3B-C10A-49D0-94A0-60F58B451F87}"/>
              </a:ext>
            </a:extLst>
          </p:cNvPr>
          <p:cNvSpPr txBox="1"/>
          <p:nvPr/>
        </p:nvSpPr>
        <p:spPr>
          <a:xfrm>
            <a:off x="654492" y="3764181"/>
            <a:ext cx="4725434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1400" dirty="0"/>
              <a:t>Стоимость имущества может быть определена на основании коммерческих предложений из сети Интернет.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911" y="117702"/>
            <a:ext cx="5529336" cy="5311431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6C2B50DC-E680-4509-A2E5-060513BBBB97}"/>
              </a:ext>
            </a:extLst>
          </p:cNvPr>
          <p:cNvSpPr/>
          <p:nvPr/>
        </p:nvSpPr>
        <p:spPr>
          <a:xfrm>
            <a:off x="7335366" y="1061884"/>
            <a:ext cx="4286363" cy="2127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5" name="Прямая со стрелкой 24">
            <a:extLst>
              <a:ext uri="{FF2B5EF4-FFF2-40B4-BE49-F238E27FC236}">
                <a16:creationId xmlns:a16="http://schemas.microsoft.com/office/drawing/2014/main" id="{10037B55-7240-46D0-8F11-14F22F29DBEB}"/>
              </a:ext>
            </a:extLst>
          </p:cNvPr>
          <p:cNvCxnSpPr/>
          <p:nvPr/>
        </p:nvCxnSpPr>
        <p:spPr>
          <a:xfrm flipV="1">
            <a:off x="6379814" y="1199213"/>
            <a:ext cx="830455" cy="55192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68A6A9C8-F47A-4B1C-BC60-7AA3DD49851B}"/>
              </a:ext>
            </a:extLst>
          </p:cNvPr>
          <p:cNvSpPr/>
          <p:nvPr/>
        </p:nvSpPr>
        <p:spPr>
          <a:xfrm>
            <a:off x="6965652" y="1827868"/>
            <a:ext cx="4885175" cy="4256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A0D49E3A-D29D-4BD9-BB35-E77066F53BA0}"/>
              </a:ext>
            </a:extLst>
          </p:cNvPr>
          <p:cNvSpPr/>
          <p:nvPr/>
        </p:nvSpPr>
        <p:spPr>
          <a:xfrm>
            <a:off x="6965652" y="3810873"/>
            <a:ext cx="4885175" cy="4765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8F3747EC-9EC5-4707-AA84-82FA6A3C7301}"/>
              </a:ext>
            </a:extLst>
          </p:cNvPr>
          <p:cNvSpPr/>
          <p:nvPr/>
        </p:nvSpPr>
        <p:spPr>
          <a:xfrm>
            <a:off x="6965652" y="5114493"/>
            <a:ext cx="3938167" cy="28623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3" name="Прямая со стрелкой 32">
            <a:extLst>
              <a:ext uri="{FF2B5EF4-FFF2-40B4-BE49-F238E27FC236}">
                <a16:creationId xmlns:a16="http://schemas.microsoft.com/office/drawing/2014/main" id="{FF4824C9-3419-4095-9148-3B0C03D8E3DD}"/>
              </a:ext>
            </a:extLst>
          </p:cNvPr>
          <p:cNvCxnSpPr>
            <a:cxnSpLocks/>
          </p:cNvCxnSpPr>
          <p:nvPr/>
        </p:nvCxnSpPr>
        <p:spPr>
          <a:xfrm>
            <a:off x="5647087" y="4969994"/>
            <a:ext cx="1203539" cy="20701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>
            <a:extLst>
              <a:ext uri="{FF2B5EF4-FFF2-40B4-BE49-F238E27FC236}">
                <a16:creationId xmlns:a16="http://schemas.microsoft.com/office/drawing/2014/main" id="{4F9830DA-389A-4CF7-9973-7C152D0B7A6E}"/>
              </a:ext>
            </a:extLst>
          </p:cNvPr>
          <p:cNvCxnSpPr>
            <a:cxnSpLocks/>
          </p:cNvCxnSpPr>
          <p:nvPr/>
        </p:nvCxnSpPr>
        <p:spPr>
          <a:xfrm flipV="1">
            <a:off x="5379926" y="3938863"/>
            <a:ext cx="1470700" cy="8692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>
            <a:extLst>
              <a:ext uri="{FF2B5EF4-FFF2-40B4-BE49-F238E27FC236}">
                <a16:creationId xmlns:a16="http://schemas.microsoft.com/office/drawing/2014/main" id="{9D81B81A-4D1A-492E-8155-EE588FAB5A5C}"/>
              </a:ext>
            </a:extLst>
          </p:cNvPr>
          <p:cNvCxnSpPr>
            <a:cxnSpLocks/>
          </p:cNvCxnSpPr>
          <p:nvPr/>
        </p:nvCxnSpPr>
        <p:spPr>
          <a:xfrm flipV="1">
            <a:off x="5562904" y="2095370"/>
            <a:ext cx="1342178" cy="63529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2066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8551C016-DC07-4223-9181-72B8B8A6E80A}"/>
              </a:ext>
            </a:extLst>
          </p:cNvPr>
          <p:cNvSpPr txBox="1">
            <a:spLocks/>
          </p:cNvSpPr>
          <p:nvPr/>
        </p:nvSpPr>
        <p:spPr>
          <a:xfrm>
            <a:off x="392587" y="15516"/>
            <a:ext cx="4268374" cy="132556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2900" b="1" dirty="0"/>
              <a:t>Договор пожертвования имущества </a:t>
            </a:r>
            <a:r>
              <a:rPr lang="ru-RU" sz="29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(продолжение)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82" y="1607974"/>
            <a:ext cx="5159730" cy="5113602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2A575840-BAB4-4147-BB63-2A085A3F094E}"/>
              </a:ext>
            </a:extLst>
          </p:cNvPr>
          <p:cNvSpPr/>
          <p:nvPr/>
        </p:nvSpPr>
        <p:spPr>
          <a:xfrm>
            <a:off x="392587" y="2160654"/>
            <a:ext cx="2337636" cy="22371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9BA77B6F-5424-401F-AB45-AE28E3B713E4}"/>
              </a:ext>
            </a:extLst>
          </p:cNvPr>
          <p:cNvCxnSpPr>
            <a:cxnSpLocks/>
          </p:cNvCxnSpPr>
          <p:nvPr/>
        </p:nvCxnSpPr>
        <p:spPr>
          <a:xfrm flipH="1" flipV="1">
            <a:off x="2838347" y="4493623"/>
            <a:ext cx="3076305" cy="185074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211" y="195310"/>
            <a:ext cx="5380326" cy="5882119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E24AB51-BB86-4993-A376-C2555727838A}"/>
              </a:ext>
            </a:extLst>
          </p:cNvPr>
          <p:cNvSpPr txBox="1"/>
          <p:nvPr/>
        </p:nvSpPr>
        <p:spPr>
          <a:xfrm>
            <a:off x="3129993" y="1097110"/>
            <a:ext cx="3833646" cy="2923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1300" dirty="0"/>
              <a:t>Если жертвователем выступает юридическое лицо.</a:t>
            </a:r>
          </a:p>
        </p:txBody>
      </p: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A82811A7-8743-4B84-8BF9-8CE243448428}"/>
              </a:ext>
            </a:extLst>
          </p:cNvPr>
          <p:cNvCxnSpPr/>
          <p:nvPr/>
        </p:nvCxnSpPr>
        <p:spPr>
          <a:xfrm>
            <a:off x="5495649" y="1389498"/>
            <a:ext cx="1045828" cy="34624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7C2674B9-288E-426F-8844-CC3FE0D7190A}"/>
              </a:ext>
            </a:extLst>
          </p:cNvPr>
          <p:cNvSpPr txBox="1"/>
          <p:nvPr/>
        </p:nvSpPr>
        <p:spPr>
          <a:xfrm>
            <a:off x="5914652" y="5998116"/>
            <a:ext cx="4003407" cy="6924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1300" dirty="0"/>
              <a:t>Если жертвователем выступает физическое лицо, то указываются паспортные данные лица и адрес его регистрации.</a:t>
            </a:r>
          </a:p>
        </p:txBody>
      </p:sp>
    </p:spTree>
    <p:extLst>
      <p:ext uri="{BB962C8B-B14F-4D97-AF65-F5344CB8AC3E}">
        <p14:creationId xmlns:p14="http://schemas.microsoft.com/office/powerpoint/2010/main" val="3615002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8551C016-DC07-4223-9181-72B8B8A6E80A}"/>
              </a:ext>
            </a:extLst>
          </p:cNvPr>
          <p:cNvSpPr txBox="1">
            <a:spLocks/>
          </p:cNvSpPr>
          <p:nvPr/>
        </p:nvSpPr>
        <p:spPr>
          <a:xfrm>
            <a:off x="596036" y="282411"/>
            <a:ext cx="4268374" cy="132556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2900" b="1" dirty="0"/>
              <a:t>Договор пожертвования имущества </a:t>
            </a:r>
            <a:r>
              <a:rPr lang="ru-RU" sz="29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(продолжение)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7760" y="0"/>
            <a:ext cx="5263889" cy="6858000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E24AB51-BB86-4993-A376-C2555727838A}"/>
              </a:ext>
            </a:extLst>
          </p:cNvPr>
          <p:cNvSpPr txBox="1"/>
          <p:nvPr/>
        </p:nvSpPr>
        <p:spPr>
          <a:xfrm>
            <a:off x="1787974" y="2736503"/>
            <a:ext cx="3347272" cy="6924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1300" dirty="0"/>
              <a:t>Приложением к договору пожертвования обязательно идут характеристики передаваемого имущества.</a:t>
            </a:r>
          </a:p>
        </p:txBody>
      </p:sp>
      <p:cxnSp>
        <p:nvCxnSpPr>
          <p:cNvPr id="8" name="Прямая со стрелкой 7"/>
          <p:cNvCxnSpPr/>
          <p:nvPr/>
        </p:nvCxnSpPr>
        <p:spPr>
          <a:xfrm flipV="1">
            <a:off x="5135246" y="2832508"/>
            <a:ext cx="831273" cy="19645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7444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10794</TotalTime>
  <Words>2527</Words>
  <Application>Microsoft Office PowerPoint</Application>
  <PresentationFormat>Широкоэкранный</PresentationFormat>
  <Paragraphs>180</Paragraphs>
  <Slides>31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7" baseType="lpstr">
      <vt:lpstr>Arial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Содержание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Списание основных средств</vt:lpstr>
      <vt:lpstr>Перечень объектов основных средств, подлежащих списанию</vt:lpstr>
      <vt:lpstr>Дефектная ведомость </vt:lpstr>
      <vt:lpstr>Списание особо ценного движимого имущества (ОЦДИ)</vt:lpstr>
      <vt:lpstr>Списание особо ценного движимого имущества (ОЦДИ)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Рабенкова Анастасия Андреевна</dc:creator>
  <cp:lastModifiedBy>Рабенкова Анастасия Андреевна</cp:lastModifiedBy>
  <cp:revision>317</cp:revision>
  <cp:lastPrinted>2021-05-14T06:32:52Z</cp:lastPrinted>
  <dcterms:created xsi:type="dcterms:W3CDTF">2021-03-23T15:12:14Z</dcterms:created>
  <dcterms:modified xsi:type="dcterms:W3CDTF">2021-05-18T14:54:45Z</dcterms:modified>
</cp:coreProperties>
</file>