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2"/>
  </p:notesMasterIdLst>
  <p:sldIdLst>
    <p:sldId id="256" r:id="rId2"/>
    <p:sldId id="269" r:id="rId3"/>
    <p:sldId id="295" r:id="rId4"/>
    <p:sldId id="293" r:id="rId5"/>
    <p:sldId id="286" r:id="rId6"/>
    <p:sldId id="288" r:id="rId7"/>
    <p:sldId id="289" r:id="rId8"/>
    <p:sldId id="296" r:id="rId9"/>
    <p:sldId id="287" r:id="rId10"/>
    <p:sldId id="29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72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3933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A9B77-10CF-4177-BE09-47C87D51F468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69863-B8F3-4C02-BA8E-514E25CA5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54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18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83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71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1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35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18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866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87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9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78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68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0C61E-6EF3-4E26-B025-1865520C6B3D}" type="datetimeFigureOut">
              <a:rPr lang="ru-RU" smtClean="0"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E02E2-08E4-4F92-8420-979B233BB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23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hyperlink" Target="https://www.spbstu.ru/university/organizational-documents/administration-catalogue/" TargetMode="External"/><Relationship Id="rId2" Type="http://schemas.openxmlformats.org/officeDocument/2006/relationships/slide" Target="slide4.xml"/><Relationship Id="rId1" Type="http://schemas.openxmlformats.org/officeDocument/2006/relationships/slideLayout" Target="../slideLayouts/slideLayout8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9353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597693" y="2316163"/>
            <a:ext cx="10996613" cy="2291495"/>
          </a:xfrm>
          <a:prstGeom prst="roundRect">
            <a:avLst/>
          </a:prstGeom>
          <a:solidFill>
            <a:schemeClr val="bg1">
              <a:alpha val="6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Общие 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положения о материальной ответственности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894063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08" y="260264"/>
            <a:ext cx="2085013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551C016-DC07-4223-9181-72B8B8A6E80A}"/>
              </a:ext>
            </a:extLst>
          </p:cNvPr>
          <p:cNvSpPr txBox="1">
            <a:spLocks/>
          </p:cNvSpPr>
          <p:nvPr/>
        </p:nvSpPr>
        <p:spPr>
          <a:xfrm>
            <a:off x="645912" y="456704"/>
            <a:ext cx="4268374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900" b="1" dirty="0"/>
              <a:t>Закрытие материальной точки</a:t>
            </a:r>
          </a:p>
        </p:txBody>
      </p:sp>
      <p:sp>
        <p:nvSpPr>
          <p:cNvPr id="14" name="Прямоугольник: скругленные углы 4">
            <a:extLst>
              <a:ext uri="{FF2B5EF4-FFF2-40B4-BE49-F238E27FC236}">
                <a16:creationId xmlns:a16="http://schemas.microsoft.com/office/drawing/2014/main" id="{D7BD0539-2D31-40CA-921A-0F436544C6FB}"/>
              </a:ext>
            </a:extLst>
          </p:cNvPr>
          <p:cNvSpPr/>
          <p:nvPr/>
        </p:nvSpPr>
        <p:spPr>
          <a:xfrm>
            <a:off x="645913" y="4487945"/>
            <a:ext cx="4130798" cy="13231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9">
            <a:extLst>
              <a:ext uri="{FF2B5EF4-FFF2-40B4-BE49-F238E27FC236}">
                <a16:creationId xmlns:a16="http://schemas.microsoft.com/office/drawing/2014/main" id="{D9AB8EB0-E283-4E87-852F-D5C90BCF5C83}"/>
              </a:ext>
            </a:extLst>
          </p:cNvPr>
          <p:cNvSpPr/>
          <p:nvPr/>
        </p:nvSpPr>
        <p:spPr>
          <a:xfrm>
            <a:off x="488554" y="1836126"/>
            <a:ext cx="4914720" cy="1588717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E84B4B-4EC1-428F-95E9-736AF12BC8C2}"/>
              </a:ext>
            </a:extLst>
          </p:cNvPr>
          <p:cNvSpPr txBox="1"/>
          <p:nvPr/>
        </p:nvSpPr>
        <p:spPr>
          <a:xfrm>
            <a:off x="638105" y="1944182"/>
            <a:ext cx="4674460" cy="136960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300" dirty="0"/>
              <a:t>При принятии решения о закрытии материальной точки материально ответственное лицо и его руководитель должны убедиться, что все первичные документы по приходу и расходу материальных ценностей сданы в </a:t>
            </a:r>
            <a:r>
              <a:rPr lang="ru-RU" sz="1300" dirty="0" smtClean="0"/>
              <a:t>УБУ.</a:t>
            </a:r>
            <a:endParaRPr lang="ru-RU" sz="1300" dirty="0"/>
          </a:p>
          <a:p>
            <a:pPr>
              <a:spcAft>
                <a:spcPts val="600"/>
              </a:spcAft>
            </a:pPr>
            <a:r>
              <a:rPr lang="ru-RU" sz="1300" dirty="0"/>
              <a:t>За материальной точкой на момент закрытия не должно  числиться никаких материальных ценностей.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E84B4B-4EC1-428F-95E9-736AF12BC8C2}"/>
              </a:ext>
            </a:extLst>
          </p:cNvPr>
          <p:cNvSpPr txBox="1"/>
          <p:nvPr/>
        </p:nvSpPr>
        <p:spPr>
          <a:xfrm>
            <a:off x="783488" y="4613542"/>
            <a:ext cx="3993222" cy="10926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300" dirty="0"/>
              <a:t>Для закрытия материальной точки руководителем подразделения составляется служебная записка на имя </a:t>
            </a:r>
            <a:r>
              <a:rPr lang="ru-RU" sz="1300" dirty="0" smtClean="0"/>
              <a:t>начальника отдела учета НФА Васильевой Е. А. </a:t>
            </a:r>
            <a:r>
              <a:rPr lang="ru-RU" sz="1300" dirty="0"/>
              <a:t>с указанием номера и наименования материальной точки, прекращающей действие.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1" t="1144" r="1988"/>
          <a:stretch/>
        </p:blipFill>
        <p:spPr>
          <a:xfrm>
            <a:off x="5760720" y="216131"/>
            <a:ext cx="6201295" cy="574771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6693837" y="3602675"/>
            <a:ext cx="3508610" cy="113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E53B6EA-1B1A-4354-A41A-F81407861C45}"/>
              </a:ext>
            </a:extLst>
          </p:cNvPr>
          <p:cNvSpPr txBox="1"/>
          <p:nvPr/>
        </p:nvSpPr>
        <p:spPr>
          <a:xfrm>
            <a:off x="2999151" y="4022132"/>
            <a:ext cx="4213977" cy="29238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/>
              <a:t>Указывается причина закрытия материальной  точки.</a:t>
            </a:r>
          </a:p>
        </p:txBody>
      </p:sp>
      <p:cxnSp>
        <p:nvCxnSpPr>
          <p:cNvPr id="15" name="Прямая со стрелкой 14"/>
          <p:cNvCxnSpPr>
            <a:stCxn id="13" idx="0"/>
          </p:cNvCxnSpPr>
          <p:nvPr/>
        </p:nvCxnSpPr>
        <p:spPr>
          <a:xfrm flipV="1">
            <a:off x="5106140" y="3505968"/>
            <a:ext cx="1408974" cy="5161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77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320722"/>
            <a:ext cx="3932237" cy="1311130"/>
          </a:xfrm>
        </p:spPr>
        <p:txBody>
          <a:bodyPr/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Содержание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4556" y="1830641"/>
            <a:ext cx="3652533" cy="381158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hlinkClick r:id="" action="ppaction://hlinkshowjump?jump=nextslide"/>
              </a:rPr>
              <a:t>Общая информация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hlinkClick r:id="rId2" action="ppaction://hlinksldjump"/>
              </a:rPr>
              <a:t>Открытие материальной точки</a:t>
            </a:r>
            <a:endParaRPr lang="ru-RU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hlinkClick r:id="rId3" action="ppaction://hlinksldjump"/>
              </a:rPr>
              <a:t>Договор о полной индивидуальной материальной ответственности</a:t>
            </a:r>
            <a:endParaRPr lang="ru-RU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hlinkClick r:id="rId4" action="ppaction://hlinksldjump"/>
              </a:rPr>
              <a:t>Служебная записка на установление </a:t>
            </a:r>
            <a:r>
              <a:rPr lang="ru-RU" sz="1800" dirty="0" smtClean="0">
                <a:hlinkClick r:id="rId4" action="ppaction://hlinksldjump"/>
              </a:rPr>
              <a:t>доплаты</a:t>
            </a:r>
            <a:endParaRPr lang="ru-RU" sz="1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>
                <a:hlinkClick r:id="rId5" action="ppaction://hlinksldjump"/>
              </a:rPr>
              <a:t>Распоряжение о создании комиссии по списанию МЗ</a:t>
            </a:r>
            <a:endParaRPr lang="ru-RU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hlinkClick r:id="rId6" action="ppaction://hlinksldjump"/>
              </a:rPr>
              <a:t>Передача материальной точки</a:t>
            </a:r>
            <a:endParaRPr lang="ru-RU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>
                <a:hlinkClick r:id="" action="ppaction://hlinkshowjump?jump=lastslide"/>
              </a:rPr>
              <a:t>Закрытие </a:t>
            </a:r>
            <a:r>
              <a:rPr lang="ru-RU" sz="1800" dirty="0">
                <a:hlinkClick r:id="" action="ppaction://hlinkshowjump?jump=lastslide"/>
              </a:rPr>
              <a:t>материальной точки</a:t>
            </a:r>
            <a:endParaRPr lang="ru-RU" sz="1800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C50C596-2106-4486-B663-A7C784AE914A}"/>
              </a:ext>
            </a:extLst>
          </p:cNvPr>
          <p:cNvSpPr/>
          <p:nvPr/>
        </p:nvSpPr>
        <p:spPr>
          <a:xfrm>
            <a:off x="4796141" y="1039092"/>
            <a:ext cx="6611303" cy="32253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89EC049-92DC-4F26-8C74-7459CE943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64361"/>
            <a:ext cx="6129386" cy="29022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/>
              <a:t>Уважаемые коллеги! </a:t>
            </a:r>
          </a:p>
          <a:p>
            <a:pPr marL="0" indent="0">
              <a:buNone/>
            </a:pPr>
            <a:r>
              <a:rPr lang="ru-RU" sz="1600" dirty="0"/>
              <a:t>В презентации представлена информация по заполнению основных документов по открытию и ведению материальной точки.</a:t>
            </a:r>
          </a:p>
          <a:p>
            <a:pPr marL="0" indent="0">
              <a:buNone/>
            </a:pPr>
            <a:r>
              <a:rPr lang="ru-RU" sz="1600" dirty="0"/>
              <a:t>Все формы, указанные в данной памятке, размещены на сайте </a:t>
            </a:r>
            <a:r>
              <a:rPr lang="ru-RU" sz="1600" dirty="0" smtClean="0"/>
              <a:t>Университета (</a:t>
            </a:r>
            <a:r>
              <a:rPr lang="en-US" sz="1600" dirty="0">
                <a:hlinkClick r:id="rId7"/>
              </a:rPr>
              <a:t>https://www.spbstu.ru/university/organizational-documents/administration-catalogue</a:t>
            </a:r>
            <a:r>
              <a:rPr lang="en-US" sz="1600" dirty="0" smtClean="0">
                <a:hlinkClick r:id="rId7"/>
              </a:rPr>
              <a:t>/</a:t>
            </a:r>
            <a:r>
              <a:rPr lang="ru-RU" sz="1600" dirty="0" smtClean="0"/>
              <a:t> -</a:t>
            </a:r>
            <a:r>
              <a:rPr lang="en-US" sz="1600" dirty="0" smtClean="0"/>
              <a:t>&gt; </a:t>
            </a:r>
            <a:r>
              <a:rPr lang="ru-RU" sz="1600" dirty="0" smtClean="0"/>
              <a:t>Документы департаментов -</a:t>
            </a:r>
            <a:r>
              <a:rPr lang="en-US" sz="1600" dirty="0" smtClean="0"/>
              <a:t>&gt; </a:t>
            </a:r>
            <a:r>
              <a:rPr lang="ru-RU" sz="1600" dirty="0" smtClean="0"/>
              <a:t>Управление бухгалтерского учета (УБУ) -</a:t>
            </a:r>
            <a:r>
              <a:rPr lang="en-US" sz="1600" dirty="0" smtClean="0"/>
              <a:t>&gt; </a:t>
            </a:r>
            <a:r>
              <a:rPr lang="ru-RU" sz="1600" dirty="0" smtClean="0"/>
              <a:t>Документы отдела учета нефинансовых активов)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При заполнении всех указанных форм убедительно просим не использовать замазку и зачеркивания при помарках.</a:t>
            </a:r>
          </a:p>
          <a:p>
            <a:pPr marL="0" indent="0">
              <a:buNone/>
            </a:pPr>
            <a:r>
              <a:rPr lang="ru-RU" sz="1600" dirty="0"/>
              <a:t>Документы с использованием замазки и/или </a:t>
            </a:r>
            <a:r>
              <a:rPr lang="ru-RU" sz="1600" dirty="0" smtClean="0"/>
              <a:t>зачеркиваний приниматься </a:t>
            </a:r>
            <a:r>
              <a:rPr lang="ru-RU" sz="1600" dirty="0"/>
              <a:t>к отражению </a:t>
            </a:r>
            <a:r>
              <a:rPr lang="ru-RU" sz="1600" dirty="0" smtClean="0"/>
              <a:t>в бухгалтерском </a:t>
            </a:r>
            <a:r>
              <a:rPr lang="ru-RU" sz="1600" dirty="0"/>
              <a:t>учете не будут!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2AB45A-4110-49C3-B446-29596EE4A9BE}"/>
              </a:ext>
            </a:extLst>
          </p:cNvPr>
          <p:cNvSpPr txBox="1"/>
          <p:nvPr/>
        </p:nvSpPr>
        <p:spPr>
          <a:xfrm>
            <a:off x="5214230" y="4651668"/>
            <a:ext cx="609834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 smtClean="0"/>
              <a:t>Отдел </a:t>
            </a:r>
            <a:r>
              <a:rPr lang="ru-RU" dirty="0"/>
              <a:t>учета нефинансовых активов УБУ расположен в каб.250, 1 учебного корпуса.</a:t>
            </a:r>
          </a:p>
          <a:p>
            <a:r>
              <a:rPr lang="ru-RU" dirty="0"/>
              <a:t>Тел. 552-67-05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604AA475-E873-4E8C-8235-77E489039A55}"/>
              </a:ext>
            </a:extLst>
          </p:cNvPr>
          <p:cNvSpPr/>
          <p:nvPr/>
        </p:nvSpPr>
        <p:spPr>
          <a:xfrm>
            <a:off x="5052620" y="4566260"/>
            <a:ext cx="6098344" cy="109414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30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551C016-DC07-4223-9181-72B8B8A6E80A}"/>
              </a:ext>
            </a:extLst>
          </p:cNvPr>
          <p:cNvSpPr txBox="1">
            <a:spLocks/>
          </p:cNvSpPr>
          <p:nvPr/>
        </p:nvSpPr>
        <p:spPr>
          <a:xfrm>
            <a:off x="1539210" y="287139"/>
            <a:ext cx="4268374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900" b="1" dirty="0"/>
              <a:t>Общая информация</a:t>
            </a:r>
          </a:p>
        </p:txBody>
      </p:sp>
      <p:sp>
        <p:nvSpPr>
          <p:cNvPr id="18" name="Прямоугольник: скругленные углы 4">
            <a:extLst>
              <a:ext uri="{FF2B5EF4-FFF2-40B4-BE49-F238E27FC236}">
                <a16:creationId xmlns:a16="http://schemas.microsoft.com/office/drawing/2014/main" id="{D7BD0539-2D31-40CA-921A-0F436544C6FB}"/>
              </a:ext>
            </a:extLst>
          </p:cNvPr>
          <p:cNvSpPr/>
          <p:nvPr/>
        </p:nvSpPr>
        <p:spPr>
          <a:xfrm>
            <a:off x="723206" y="1438101"/>
            <a:ext cx="10540539" cy="49793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6D189F-9321-4446-BB1A-911DF2063F60}"/>
              </a:ext>
            </a:extLst>
          </p:cNvPr>
          <p:cNvSpPr txBox="1"/>
          <p:nvPr/>
        </p:nvSpPr>
        <p:spPr>
          <a:xfrm>
            <a:off x="1215014" y="1787303"/>
            <a:ext cx="9785922" cy="44012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1500" dirty="0"/>
              <a:t>Материально ответственным лицом ведется учет и осуществляется документальное оформление операций по движению вверенного ему имущества.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500" dirty="0"/>
              <a:t>Материальные ценности, срок использования которых не превышает 12 месяцев, или которые не могут осуществлять свои функции отдельно от другого/других устройств, относятся к материальным запасам.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500" u="sng" dirty="0" smtClean="0"/>
              <a:t>Презентация </a:t>
            </a:r>
            <a:r>
              <a:rPr lang="ru-RU" sz="1500" u="sng" dirty="0"/>
              <a:t>по заполнению документов </a:t>
            </a:r>
            <a:r>
              <a:rPr lang="ru-RU" sz="1500" u="sng" dirty="0" smtClean="0"/>
              <a:t>материально </a:t>
            </a:r>
            <a:r>
              <a:rPr lang="ru-RU" sz="1500" u="sng" dirty="0"/>
              <a:t>ответственными </a:t>
            </a:r>
            <a:r>
              <a:rPr lang="ru-RU" sz="1500" u="sng" dirty="0" smtClean="0"/>
              <a:t>лицами</a:t>
            </a:r>
            <a:r>
              <a:rPr lang="ru-RU" sz="1500" u="sng" dirty="0"/>
              <a:t>. Материальные </a:t>
            </a:r>
            <a:r>
              <a:rPr lang="ru-RU" sz="1500" u="sng" dirty="0" smtClean="0"/>
              <a:t>запасы</a:t>
            </a:r>
            <a:endParaRPr lang="ru-RU" sz="1500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500" dirty="0" smtClean="0"/>
              <a:t>Объект </a:t>
            </a:r>
            <a:r>
              <a:rPr lang="ru-RU" sz="1500" dirty="0"/>
              <a:t>имущества или комплекс конструктивно-сочлененных предметов, выполняющий определенные функции, срок использования которого превышает 12 месяцев, признается основным средством.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500" u="sng" dirty="0" smtClean="0"/>
              <a:t>Презентация </a:t>
            </a:r>
            <a:r>
              <a:rPr lang="ru-RU" sz="1500" u="sng" dirty="0"/>
              <a:t>по заполнению документов материально ответственными лицами. </a:t>
            </a:r>
            <a:r>
              <a:rPr lang="ru-RU" sz="1500" u="sng" dirty="0" smtClean="0"/>
              <a:t>Основные средства</a:t>
            </a:r>
            <a:endParaRPr lang="ru-RU" sz="1500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500" dirty="0" smtClean="0"/>
              <a:t>Научно-исследовательские </a:t>
            </a:r>
            <a:r>
              <a:rPr lang="ru-RU" sz="1500" dirty="0"/>
              <a:t>и опытно-конструкторские работы (НИОКР) – совокупность работ, направленных на создание новых изделий или технологий.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500" u="sng" dirty="0" smtClean="0"/>
              <a:t>Презентация </a:t>
            </a:r>
            <a:r>
              <a:rPr lang="ru-RU" sz="1500" u="sng" dirty="0"/>
              <a:t>по заполнению документов материально ответственными лицами. Научно-исследовательские и </a:t>
            </a:r>
            <a:r>
              <a:rPr lang="ru-RU" sz="1500" u="sng" dirty="0" smtClean="0"/>
              <a:t>опытно-конструкторские работы</a:t>
            </a:r>
            <a:endParaRPr lang="ru-RU" sz="1500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500" dirty="0" smtClean="0"/>
              <a:t>Для </a:t>
            </a:r>
            <a:r>
              <a:rPr lang="ru-RU" sz="1500" dirty="0"/>
              <a:t>осуществления контроля за сохранностью и состоянием имущества проводится инвентаризация имущества.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500" u="sng" dirty="0" smtClean="0"/>
              <a:t>Презентация </a:t>
            </a:r>
            <a:r>
              <a:rPr lang="ru-RU" sz="1500" u="sng" dirty="0"/>
              <a:t>по заполнению документов материально ответственными лицами. Инвентаризация нефинансовых </a:t>
            </a:r>
            <a:r>
              <a:rPr lang="ru-RU" sz="1500" u="sng" dirty="0" smtClean="0"/>
              <a:t>активов</a:t>
            </a:r>
            <a:endParaRPr lang="ru-RU" sz="1500" u="sng" dirty="0"/>
          </a:p>
        </p:txBody>
      </p:sp>
    </p:spTree>
    <p:extLst>
      <p:ext uri="{BB962C8B-B14F-4D97-AF65-F5344CB8AC3E}">
        <p14:creationId xmlns:p14="http://schemas.microsoft.com/office/powerpoint/2010/main" val="19976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551C016-DC07-4223-9181-72B8B8A6E80A}"/>
              </a:ext>
            </a:extLst>
          </p:cNvPr>
          <p:cNvSpPr txBox="1">
            <a:spLocks/>
          </p:cNvSpPr>
          <p:nvPr/>
        </p:nvSpPr>
        <p:spPr>
          <a:xfrm>
            <a:off x="596035" y="309665"/>
            <a:ext cx="4268374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900" b="1" dirty="0"/>
              <a:t>Открытие материальной точки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667987" y="1881302"/>
            <a:ext cx="4452651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/>
              <a:t>Для открытия новой материальной точки в отдел учета нефинансовых активов направляется служебная записка на имя начальника отдела Васильевой Е. А. с указанием наименования подразделения и ФИО сотрудника, который будет назначен материально ответственным лицом.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9AB8EB0-E283-4E87-852F-D5C90BCF5C83}"/>
              </a:ext>
            </a:extLst>
          </p:cNvPr>
          <p:cNvSpPr/>
          <p:nvPr/>
        </p:nvSpPr>
        <p:spPr>
          <a:xfrm>
            <a:off x="485109" y="1734796"/>
            <a:ext cx="4727826" cy="164933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: скругленные углы 4">
            <a:extLst>
              <a:ext uri="{FF2B5EF4-FFF2-40B4-BE49-F238E27FC236}">
                <a16:creationId xmlns:a16="http://schemas.microsoft.com/office/drawing/2014/main" id="{D7BD0539-2D31-40CA-921A-0F436544C6FB}"/>
              </a:ext>
            </a:extLst>
          </p:cNvPr>
          <p:cNvSpPr/>
          <p:nvPr/>
        </p:nvSpPr>
        <p:spPr>
          <a:xfrm>
            <a:off x="667987" y="3761163"/>
            <a:ext cx="4092019" cy="13321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862191" y="3846586"/>
            <a:ext cx="3961409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1400" dirty="0"/>
              <a:t>После согласования </a:t>
            </a:r>
            <a:r>
              <a:rPr lang="ru-RU" sz="1400" dirty="0" smtClean="0"/>
              <a:t>УБУ </a:t>
            </a:r>
            <a:r>
              <a:rPr lang="ru-RU" sz="1400" dirty="0"/>
              <a:t>открытия новой материальной точки и присвоения ей уникального номера руководитель подразделения запускает </a:t>
            </a:r>
            <a:r>
              <a:rPr lang="ru-RU" sz="1400" dirty="0">
                <a:hlinkClick r:id="" action="ppaction://hlinkshowjump?jump=nextslide"/>
              </a:rPr>
              <a:t>приказ </a:t>
            </a:r>
            <a:r>
              <a:rPr lang="ru-RU" sz="1400" dirty="0" smtClean="0">
                <a:hlinkClick r:id="" action="ppaction://hlinkshowjump?jump=nextslide"/>
              </a:rPr>
              <a:t>«Об </a:t>
            </a:r>
            <a:r>
              <a:rPr lang="ru-RU" sz="1400" dirty="0">
                <a:hlinkClick r:id="" action="ppaction://hlinkshowjump?jump=nextslide"/>
              </a:rPr>
              <a:t>открытии </a:t>
            </a:r>
            <a:r>
              <a:rPr lang="ru-RU" sz="1400" dirty="0" smtClean="0">
                <a:hlinkClick r:id="" action="ppaction://hlinkshowjump?jump=nextslide"/>
              </a:rPr>
              <a:t>материальной точки»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578" y="237767"/>
            <a:ext cx="6059480" cy="569752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2016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551C016-DC07-4223-9181-72B8B8A6E80A}"/>
              </a:ext>
            </a:extLst>
          </p:cNvPr>
          <p:cNvSpPr txBox="1">
            <a:spLocks/>
          </p:cNvSpPr>
          <p:nvPr/>
        </p:nvSpPr>
        <p:spPr>
          <a:xfrm>
            <a:off x="596035" y="309665"/>
            <a:ext cx="4268374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900" b="1" dirty="0"/>
              <a:t>Открытие материальной точки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667988" y="1876477"/>
            <a:ext cx="4635531" cy="14619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/>
              <a:t>П</a:t>
            </a:r>
            <a:r>
              <a:rPr lang="ru-RU" sz="1400" dirty="0" smtClean="0"/>
              <a:t>риказ «Об </a:t>
            </a:r>
            <a:r>
              <a:rPr lang="ru-RU" sz="1400" dirty="0"/>
              <a:t>открытии материальной </a:t>
            </a:r>
            <a:r>
              <a:rPr lang="ru-RU" sz="1400" dirty="0" smtClean="0"/>
              <a:t>точки» обязательно содержит указание </a:t>
            </a:r>
            <a:r>
              <a:rPr lang="ru-RU" sz="1400" dirty="0"/>
              <a:t>номера материальной точки, ее наименования и сотрудника, который будет назначен материально ответственным лицом</a:t>
            </a:r>
            <a:r>
              <a:rPr lang="ru-RU" sz="14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sz="1400" dirty="0"/>
              <a:t>Утвержденный приказ по рассылке направляется в УБУ.</a:t>
            </a:r>
          </a:p>
          <a:p>
            <a:endParaRPr lang="ru-RU" sz="1400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9AB8EB0-E283-4E87-852F-D5C90BCF5C83}"/>
              </a:ext>
            </a:extLst>
          </p:cNvPr>
          <p:cNvSpPr/>
          <p:nvPr/>
        </p:nvSpPr>
        <p:spPr>
          <a:xfrm>
            <a:off x="485109" y="1770890"/>
            <a:ext cx="4635531" cy="149058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F2CF9A-E12E-436C-ACB1-689C548986E9}"/>
              </a:ext>
            </a:extLst>
          </p:cNvPr>
          <p:cNvSpPr txBox="1"/>
          <p:nvPr/>
        </p:nvSpPr>
        <p:spPr>
          <a:xfrm>
            <a:off x="921826" y="4729241"/>
            <a:ext cx="3536632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/>
              <a:t>Приказ вносится в систему Директум руководителем структурного подразделения </a:t>
            </a:r>
          </a:p>
          <a:p>
            <a:r>
              <a:rPr lang="ru-RU" sz="1300" dirty="0"/>
              <a:t>и согласовывается главным бухгалтером и начальником Управления делами.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621" y="89758"/>
            <a:ext cx="5385434" cy="480938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E4317F2-F7EA-40B7-B896-5A7165D197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724" y="4539980"/>
            <a:ext cx="4769474" cy="2195579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00E2158-9779-487B-AB96-235EA6C5C29C}"/>
              </a:ext>
            </a:extLst>
          </p:cNvPr>
          <p:cNvSpPr/>
          <p:nvPr/>
        </p:nvSpPr>
        <p:spPr>
          <a:xfrm>
            <a:off x="5377254" y="4899138"/>
            <a:ext cx="4275195" cy="1596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FD3EDAD0-E644-489E-AF1D-47594509917E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4458458" y="5175517"/>
            <a:ext cx="845061" cy="4622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5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551C016-DC07-4223-9181-72B8B8A6E80A}"/>
              </a:ext>
            </a:extLst>
          </p:cNvPr>
          <p:cNvSpPr txBox="1">
            <a:spLocks/>
          </p:cNvSpPr>
          <p:nvPr/>
        </p:nvSpPr>
        <p:spPr>
          <a:xfrm>
            <a:off x="757427" y="550914"/>
            <a:ext cx="4546092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800" b="1" dirty="0"/>
              <a:t>Договор о полной индивидуальной материальной ответственности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915204" y="2414586"/>
            <a:ext cx="4635531" cy="18085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оформлении материальной ответственности работник должен заключить договор о полной индивидуальной материальной ответственности в отделе учета нефинансовых активов </a:t>
            </a:r>
            <a:r>
              <a:rPr lang="ru-RU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УБУ.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 оформляется в двух экземплярах: один выдается на руки материально ответственному лицу, другой хранится в отделе учета нефинансовых активов УБУ.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9AB8EB0-E283-4E87-852F-D5C90BCF5C83}"/>
              </a:ext>
            </a:extLst>
          </p:cNvPr>
          <p:cNvSpPr/>
          <p:nvPr/>
        </p:nvSpPr>
        <p:spPr>
          <a:xfrm>
            <a:off x="621266" y="2267262"/>
            <a:ext cx="5222581" cy="213848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074" y="0"/>
            <a:ext cx="5136776" cy="685800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95" b="9023"/>
          <a:stretch/>
        </p:blipFill>
        <p:spPr>
          <a:xfrm>
            <a:off x="1014153" y="4851150"/>
            <a:ext cx="5511338" cy="186229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4788957" y="4706174"/>
            <a:ext cx="1523556" cy="28995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Оборотная сторона</a:t>
            </a:r>
            <a:endParaRPr lang="ru-RU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4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551C016-DC07-4223-9181-72B8B8A6E80A}"/>
              </a:ext>
            </a:extLst>
          </p:cNvPr>
          <p:cNvSpPr txBox="1">
            <a:spLocks/>
          </p:cNvSpPr>
          <p:nvPr/>
        </p:nvSpPr>
        <p:spPr>
          <a:xfrm>
            <a:off x="596035" y="309665"/>
            <a:ext cx="4268374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900" b="1" dirty="0"/>
              <a:t>Служебная записка на установление доплаты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787087" y="1811369"/>
            <a:ext cx="4635531" cy="186717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ru-RU" sz="1400" dirty="0"/>
              <a:t>Для установления материально ответственному лицу доплаты за дополнительную работу, связанную с документационным обеспечением материальной точки, руководителем подразделения составляется служебная записка на имя проректора по экономике и финансам Речинского А. В. </a:t>
            </a:r>
          </a:p>
          <a:p>
            <a:pPr>
              <a:spcAft>
                <a:spcPts val="400"/>
              </a:spcAft>
            </a:pPr>
            <a:r>
              <a:rPr lang="ru-RU" sz="1400" b="1" dirty="0"/>
              <a:t>Служебная записка предоставляется в отдел учета нефинансовых активов.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9AB8EB0-E283-4E87-852F-D5C90BCF5C83}"/>
              </a:ext>
            </a:extLst>
          </p:cNvPr>
          <p:cNvSpPr/>
          <p:nvPr/>
        </p:nvSpPr>
        <p:spPr>
          <a:xfrm>
            <a:off x="596035" y="1721891"/>
            <a:ext cx="4707484" cy="204613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E84B4B-4EC1-428F-95E9-736AF12BC8C2}"/>
              </a:ext>
            </a:extLst>
          </p:cNvPr>
          <p:cNvSpPr txBox="1"/>
          <p:nvPr/>
        </p:nvSpPr>
        <p:spPr>
          <a:xfrm>
            <a:off x="1327777" y="4033744"/>
            <a:ext cx="3536632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/>
              <a:t>В служебной записке указываются ФИО материально ответственного лица, его должность, подразделение и номер материальной точки.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6BFCF49E-F1B6-44E9-80E5-A0C61A7DA979}"/>
              </a:ext>
            </a:extLst>
          </p:cNvPr>
          <p:cNvCxnSpPr/>
          <p:nvPr/>
        </p:nvCxnSpPr>
        <p:spPr>
          <a:xfrm flipV="1">
            <a:off x="4864409" y="4033744"/>
            <a:ext cx="1045940" cy="4400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3E84B4B-4EC1-428F-95E9-736AF12BC8C2}"/>
              </a:ext>
            </a:extLst>
          </p:cNvPr>
          <p:cNvSpPr txBox="1"/>
          <p:nvPr/>
        </p:nvSpPr>
        <p:spPr>
          <a:xfrm>
            <a:off x="941967" y="5376643"/>
            <a:ext cx="4308252" cy="6924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sz="1300" dirty="0"/>
              <a:t>При смене должности, подразделения, переподписании трудового договора для продолжения выплат служебная записка предоставляется заново.</a:t>
            </a:r>
          </a:p>
        </p:txBody>
      </p:sp>
      <p:sp>
        <p:nvSpPr>
          <p:cNvPr id="19" name="Прямоугольник: скругленные углы 5">
            <a:extLst>
              <a:ext uri="{FF2B5EF4-FFF2-40B4-BE49-F238E27FC236}">
                <a16:creationId xmlns:a16="http://schemas.microsoft.com/office/drawing/2014/main" id="{604AA475-E873-4E8C-8235-77E489039A55}"/>
              </a:ext>
            </a:extLst>
          </p:cNvPr>
          <p:cNvSpPr/>
          <p:nvPr/>
        </p:nvSpPr>
        <p:spPr>
          <a:xfrm>
            <a:off x="740858" y="5281493"/>
            <a:ext cx="4516432" cy="896128"/>
          </a:xfrm>
          <a:prstGeom prst="roundRect">
            <a:avLst/>
          </a:prstGeom>
          <a:noFill/>
          <a:ln w="635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800" y="294434"/>
            <a:ext cx="5867091" cy="588318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063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551C016-DC07-4223-9181-72B8B8A6E80A}"/>
              </a:ext>
            </a:extLst>
          </p:cNvPr>
          <p:cNvSpPr txBox="1">
            <a:spLocks/>
          </p:cNvSpPr>
          <p:nvPr/>
        </p:nvSpPr>
        <p:spPr>
          <a:xfrm>
            <a:off x="596035" y="309665"/>
            <a:ext cx="4268374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900" b="1" dirty="0"/>
              <a:t>Распоряжение о создании комиссии по списанию МЗ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787088" y="1811369"/>
            <a:ext cx="4516432" cy="143629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ru-RU" sz="1400" dirty="0" smtClean="0"/>
              <a:t>Списание материальных запасов с материальной точки осуществляется на основании решения комиссии по списанию материальных запасов, утвержденной распоряжением структурного подразделения.</a:t>
            </a:r>
          </a:p>
          <a:p>
            <a:pPr>
              <a:spcAft>
                <a:spcPts val="400"/>
              </a:spcAft>
            </a:pPr>
            <a:r>
              <a:rPr lang="ru-RU" sz="1400" dirty="0" smtClean="0"/>
              <a:t>Одно распоряжение может издаваться сразу на несколько материальных точек в подразделении.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9AB8EB0-E283-4E87-852F-D5C90BCF5C83}"/>
              </a:ext>
            </a:extLst>
          </p:cNvPr>
          <p:cNvSpPr/>
          <p:nvPr/>
        </p:nvSpPr>
        <p:spPr>
          <a:xfrm>
            <a:off x="596035" y="1721891"/>
            <a:ext cx="4707484" cy="16678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E84B4B-4EC1-428F-95E9-736AF12BC8C2}"/>
              </a:ext>
            </a:extLst>
          </p:cNvPr>
          <p:cNvSpPr txBox="1"/>
          <p:nvPr/>
        </p:nvSpPr>
        <p:spPr>
          <a:xfrm>
            <a:off x="1016000" y="3602979"/>
            <a:ext cx="4287519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300" dirty="0" smtClean="0"/>
              <a:t>Председателем комиссии по списанию материальных запасов выступает руководитель подразделения.</a:t>
            </a:r>
          </a:p>
          <a:p>
            <a:pPr>
              <a:spcAft>
                <a:spcPts val="600"/>
              </a:spcAft>
            </a:pPr>
            <a:r>
              <a:rPr lang="ru-RU" sz="1300" dirty="0" smtClean="0"/>
              <a:t>В состав комиссии включаются сотрудники подразделения - управленческий персонал, технические специалисты. Материально ответственное лицо в состав комиссии по списанию материальных запасов не включается! </a:t>
            </a:r>
            <a:endParaRPr lang="ru-RU" sz="13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792" y="81664"/>
            <a:ext cx="6134916" cy="564789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6BFCF49E-F1B6-44E9-80E5-A0C61A7DA979}"/>
              </a:ext>
            </a:extLst>
          </p:cNvPr>
          <p:cNvCxnSpPr/>
          <p:nvPr/>
        </p:nvCxnSpPr>
        <p:spPr>
          <a:xfrm flipV="1">
            <a:off x="5303519" y="3870036"/>
            <a:ext cx="774008" cy="3125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234545" y="3454400"/>
            <a:ext cx="4673600" cy="8312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блачко с текстом: прямоугольное со скругленными углами 3">
            <a:extLst>
              <a:ext uri="{FF2B5EF4-FFF2-40B4-BE49-F238E27FC236}">
                <a16:creationId xmlns:a16="http://schemas.microsoft.com/office/drawing/2014/main" id="{DB33C161-AFCE-4056-BF8D-5AD81D643039}"/>
              </a:ext>
            </a:extLst>
          </p:cNvPr>
          <p:cNvSpPr/>
          <p:nvPr/>
        </p:nvSpPr>
        <p:spPr>
          <a:xfrm>
            <a:off x="524958" y="5428595"/>
            <a:ext cx="4518097" cy="972206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596035" y="5570679"/>
            <a:ext cx="4516432" cy="6924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ru-RU" sz="1300" dirty="0" smtClean="0">
                <a:solidFill>
                  <a:srgbClr val="FF0000"/>
                </a:solidFill>
              </a:rPr>
              <a:t>! </a:t>
            </a:r>
            <a:r>
              <a:rPr lang="ru-RU" sz="1300" dirty="0" smtClean="0"/>
              <a:t>Копия распоряжения </a:t>
            </a:r>
            <a:r>
              <a:rPr lang="ru-RU" sz="1300" dirty="0"/>
              <a:t>по </a:t>
            </a:r>
            <a:r>
              <a:rPr lang="ru-RU" sz="1300" dirty="0" smtClean="0"/>
              <a:t>созданию комиссии </a:t>
            </a:r>
            <a:r>
              <a:rPr lang="ru-RU" sz="1300" dirty="0"/>
              <a:t>по списанию материальных запасов </a:t>
            </a:r>
            <a:r>
              <a:rPr lang="ru-RU" sz="1300" dirty="0" smtClean="0"/>
              <a:t>в структурном подразделении предоставляется в отдел учета нефинансовых активов.</a:t>
            </a:r>
          </a:p>
        </p:txBody>
      </p:sp>
    </p:spTree>
    <p:extLst>
      <p:ext uri="{BB962C8B-B14F-4D97-AF65-F5344CB8AC3E}">
        <p14:creationId xmlns:p14="http://schemas.microsoft.com/office/powerpoint/2010/main" val="31640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551C016-DC07-4223-9181-72B8B8A6E80A}"/>
              </a:ext>
            </a:extLst>
          </p:cNvPr>
          <p:cNvSpPr txBox="1">
            <a:spLocks/>
          </p:cNvSpPr>
          <p:nvPr/>
        </p:nvSpPr>
        <p:spPr>
          <a:xfrm>
            <a:off x="596035" y="309665"/>
            <a:ext cx="4268374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900" b="1" dirty="0"/>
              <a:t>Передача материальной точки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386009-B162-4AE9-9BEE-D9FAB6C7F070}"/>
              </a:ext>
            </a:extLst>
          </p:cNvPr>
          <p:cNvSpPr txBox="1"/>
          <p:nvPr/>
        </p:nvSpPr>
        <p:spPr>
          <a:xfrm>
            <a:off x="962264" y="1908733"/>
            <a:ext cx="4479443" cy="12464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 smtClean="0"/>
              <a:t>При смене </a:t>
            </a:r>
            <a:r>
              <a:rPr lang="ru-RU" sz="1400" dirty="0"/>
              <a:t>материально ответственного лица по материальной точке выпускается приказ </a:t>
            </a:r>
            <a:r>
              <a:rPr lang="ru-RU" sz="1400" dirty="0" smtClean="0"/>
              <a:t>«О </a:t>
            </a:r>
            <a:r>
              <a:rPr lang="ru-RU" sz="1400" dirty="0"/>
              <a:t>передаче материальных </a:t>
            </a:r>
            <a:r>
              <a:rPr lang="ru-RU" sz="1400" dirty="0" smtClean="0"/>
              <a:t>ценностей».</a:t>
            </a:r>
            <a:endParaRPr lang="ru-RU" sz="1400" dirty="0"/>
          </a:p>
          <a:p>
            <a:pPr>
              <a:spcBef>
                <a:spcPts val="600"/>
              </a:spcBef>
            </a:pPr>
            <a:r>
              <a:rPr lang="ru-RU" sz="1400" dirty="0"/>
              <a:t>Данный приказ также является основанием для проведения инвентаризации.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9AB8EB0-E283-4E87-852F-D5C90BCF5C83}"/>
              </a:ext>
            </a:extLst>
          </p:cNvPr>
          <p:cNvSpPr/>
          <p:nvPr/>
        </p:nvSpPr>
        <p:spPr>
          <a:xfrm>
            <a:off x="806176" y="1764229"/>
            <a:ext cx="4635531" cy="147635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5E6700-02C9-4E4E-87F8-7E36A74C6D18}"/>
              </a:ext>
            </a:extLst>
          </p:cNvPr>
          <p:cNvSpPr txBox="1"/>
          <p:nvPr/>
        </p:nvSpPr>
        <p:spPr>
          <a:xfrm>
            <a:off x="1888761" y="3702773"/>
            <a:ext cx="3933871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/>
              <a:t>Указывается причина, в связи с которой происходит смена материально ответственного лица. </a:t>
            </a:r>
          </a:p>
          <a:p>
            <a:r>
              <a:rPr lang="ru-RU" sz="1300" dirty="0"/>
              <a:t>Может быть просто указано «в связи </a:t>
            </a:r>
            <a:r>
              <a:rPr lang="ru-RU" sz="1300" dirty="0">
                <a:solidFill>
                  <a:srgbClr val="C00000"/>
                </a:solidFill>
              </a:rPr>
              <a:t>со сменой </a:t>
            </a:r>
            <a:r>
              <a:rPr lang="ru-RU" sz="1300" dirty="0"/>
              <a:t>…».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E03A03-4EEE-4881-BD6D-A8E3119ED7CA}"/>
              </a:ext>
            </a:extLst>
          </p:cNvPr>
          <p:cNvSpPr txBox="1"/>
          <p:nvPr/>
        </p:nvSpPr>
        <p:spPr>
          <a:xfrm>
            <a:off x="1528390" y="5508988"/>
            <a:ext cx="3536632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/>
              <a:t>Приказ вносится в систему Директум руководителем структурного подразделения </a:t>
            </a:r>
          </a:p>
          <a:p>
            <a:r>
              <a:rPr lang="ru-RU" sz="1300" dirty="0"/>
              <a:t>и согласовывается главным бухгалтером и начальником Управления делами.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417" y="1"/>
            <a:ext cx="5124926" cy="49569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36" name="Рисунок 3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6B1403F-F891-405F-AB9E-03DD958326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940" y="4841329"/>
            <a:ext cx="4541458" cy="2033488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D8D3CB6E-BD2B-4877-8B96-B926EA743F2A}"/>
              </a:ext>
            </a:extLst>
          </p:cNvPr>
          <p:cNvSpPr/>
          <p:nvPr/>
        </p:nvSpPr>
        <p:spPr>
          <a:xfrm>
            <a:off x="5839632" y="5059983"/>
            <a:ext cx="4275195" cy="1596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20360FCB-4575-4DB6-8662-45B58E5408BC}"/>
              </a:ext>
            </a:extLst>
          </p:cNvPr>
          <p:cNvCxnSpPr/>
          <p:nvPr/>
        </p:nvCxnSpPr>
        <p:spPr>
          <a:xfrm>
            <a:off x="8351184" y="2202774"/>
            <a:ext cx="1037696" cy="36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75E8102D-E858-4B71-B9F2-69A9FB963B8E}"/>
              </a:ext>
            </a:extLst>
          </p:cNvPr>
          <p:cNvCxnSpPr>
            <a:cxnSpLocks/>
          </p:cNvCxnSpPr>
          <p:nvPr/>
        </p:nvCxnSpPr>
        <p:spPr>
          <a:xfrm flipV="1">
            <a:off x="5822632" y="2202774"/>
            <a:ext cx="2528552" cy="18337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3EC96359-EA60-4BCC-A95E-0957BD34ED89}"/>
              </a:ext>
            </a:extLst>
          </p:cNvPr>
          <p:cNvCxnSpPr>
            <a:cxnSpLocks/>
          </p:cNvCxnSpPr>
          <p:nvPr/>
        </p:nvCxnSpPr>
        <p:spPr>
          <a:xfrm flipV="1">
            <a:off x="5065022" y="5709424"/>
            <a:ext cx="757610" cy="2458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1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9912</TotalTime>
  <Words>775</Words>
  <Application>Microsoft Office PowerPoint</Application>
  <PresentationFormat>Широкоэкранный</PresentationFormat>
  <Paragraphs>61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Рабенкова Анастасия Андреевна</dc:creator>
  <cp:lastModifiedBy>Рабенкова Анастасия Андреевна</cp:lastModifiedBy>
  <cp:revision>294</cp:revision>
  <dcterms:created xsi:type="dcterms:W3CDTF">2021-03-23T15:12:14Z</dcterms:created>
  <dcterms:modified xsi:type="dcterms:W3CDTF">2021-05-18T14:56:26Z</dcterms:modified>
</cp:coreProperties>
</file>