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94" r:id="rId4"/>
    <p:sldId id="280" r:id="rId5"/>
    <p:sldId id="297" r:id="rId6"/>
    <p:sldId id="295" r:id="rId7"/>
    <p:sldId id="289" r:id="rId8"/>
    <p:sldId id="302" r:id="rId9"/>
    <p:sldId id="293" r:id="rId10"/>
    <p:sldId id="298" r:id="rId11"/>
    <p:sldId id="260" r:id="rId12"/>
    <p:sldId id="261" r:id="rId13"/>
    <p:sldId id="258" r:id="rId14"/>
    <p:sldId id="262" r:id="rId15"/>
    <p:sldId id="259" r:id="rId16"/>
    <p:sldId id="263" r:id="rId17"/>
    <p:sldId id="264" r:id="rId18"/>
    <p:sldId id="265" r:id="rId19"/>
    <p:sldId id="299" r:id="rId20"/>
    <p:sldId id="267" r:id="rId21"/>
    <p:sldId id="277" r:id="rId2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72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3" autoAdjust="0"/>
    <p:restoredTop sz="93933" autoAdjust="0"/>
  </p:normalViewPr>
  <p:slideViewPr>
    <p:cSldViewPr snapToGrid="0">
      <p:cViewPr varScale="1">
        <p:scale>
          <a:sx n="115" d="100"/>
          <a:sy n="115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8E2E-2271-4EEE-AA14-E44A502FF3A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82853-ED34-4C32-B893-ECB15DC9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2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9B77-10CF-4177-BE09-47C87D51F46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69863-B8F3-4C02-BA8E-514E25CA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4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6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0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4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2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5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9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5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9863-B8F3-4C02-BA8E-514E25CA5F9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7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8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1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4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5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6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7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8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8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C61E-6EF3-4E26-B025-1865520C6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pbstu.ru/university/organizational-documents/administration-catalogu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935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97693" y="2316163"/>
            <a:ext cx="10996613" cy="2291495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Презентация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заполнению документов </a:t>
            </a:r>
          </a:p>
          <a:p>
            <a:pPr algn="ct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ответственными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лицами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89406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08" y="260264"/>
            <a:ext cx="2085013" cy="53039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22500" y="5040640"/>
            <a:ext cx="7146998" cy="1015589"/>
          </a:xfrm>
          <a:prstGeom prst="roundRect">
            <a:avLst/>
          </a:prstGeom>
          <a:solidFill>
            <a:schemeClr val="bg1">
              <a:alpha val="6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Материальные запасы</a:t>
            </a:r>
          </a:p>
        </p:txBody>
      </p:sp>
    </p:spTree>
    <p:extLst>
      <p:ext uri="{BB962C8B-B14F-4D97-AF65-F5344CB8AC3E}">
        <p14:creationId xmlns:p14="http://schemas.microsoft.com/office/powerpoint/2010/main" val="37599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пожертвования имущества</a:t>
            </a:r>
          </a:p>
        </p:txBody>
      </p:sp>
      <p:sp>
        <p:nvSpPr>
          <p:cNvPr id="9" name="Прямоугольник: скругленные углы 2">
            <a:extLst>
              <a:ext uri="{FF2B5EF4-FFF2-40B4-BE49-F238E27FC236}">
                <a16:creationId xmlns:a16="http://schemas.microsoft.com/office/drawing/2014/main" id="{99F8DFAF-00BD-4988-A41C-CBD54652AC55}"/>
              </a:ext>
            </a:extLst>
          </p:cNvPr>
          <p:cNvSpPr/>
          <p:nvPr/>
        </p:nvSpPr>
        <p:spPr>
          <a:xfrm>
            <a:off x="490657" y="1588278"/>
            <a:ext cx="4561633" cy="7163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Первичным учетным документом при поступлении имущества по договору пожертвования выступает акт приема передачи.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26C82-FC24-4074-9DD6-77BBA1A6330A}"/>
              </a:ext>
            </a:extLst>
          </p:cNvPr>
          <p:cNvSpPr txBox="1"/>
          <p:nvPr/>
        </p:nvSpPr>
        <p:spPr>
          <a:xfrm>
            <a:off x="1178688" y="2790743"/>
            <a:ext cx="40922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Указываются номер и дата, присвоенные договору, к которому оформляется  данный акт.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26C82-FC24-4074-9DD6-77BBA1A6330A}"/>
              </a:ext>
            </a:extLst>
          </p:cNvPr>
          <p:cNvSpPr txBox="1"/>
          <p:nvPr/>
        </p:nvSpPr>
        <p:spPr>
          <a:xfrm>
            <a:off x="2296699" y="5204936"/>
            <a:ext cx="337442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Акт приема-передачи визируется материально ответственным лицом, на точку которого поступает имущество.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2" y="0"/>
            <a:ext cx="5494919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6629625" y="2210298"/>
            <a:ext cx="2502946" cy="190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270979" y="2344447"/>
            <a:ext cx="1302632" cy="720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72681" y="5574268"/>
            <a:ext cx="3562759" cy="746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FD2421-12B7-4352-BA7A-9054BC6D7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56" y="1232346"/>
            <a:ext cx="9202144" cy="562565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458370" y="308854"/>
            <a:ext cx="4282441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/>
              <a:t>Внутреннее перемещение материальных запасов (требование-накладная)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86278" y="2071785"/>
            <a:ext cx="2875672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Любые перемещения материальных запасов из одного подразделения в другое должны быть оформлены требованием-накладной (ф.0504204).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9AB8EB0-E283-4E87-852F-D5C90BCF5C83}"/>
              </a:ext>
            </a:extLst>
          </p:cNvPr>
          <p:cNvSpPr/>
          <p:nvPr/>
        </p:nvSpPr>
        <p:spPr>
          <a:xfrm>
            <a:off x="200231" y="2053398"/>
            <a:ext cx="2875672" cy="929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D7C75-AECF-41D4-B7F3-F8E052430435}"/>
              </a:ext>
            </a:extLst>
          </p:cNvPr>
          <p:cNvSpPr txBox="1"/>
          <p:nvPr/>
        </p:nvSpPr>
        <p:spPr>
          <a:xfrm>
            <a:off x="157208" y="3382834"/>
            <a:ext cx="2875672" cy="4924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Затребовал материалы руководитель принимающей стороны 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704C619-180D-44B9-9691-8833BE738D27}"/>
              </a:ext>
            </a:extLst>
          </p:cNvPr>
          <p:cNvCxnSpPr/>
          <p:nvPr/>
        </p:nvCxnSpPr>
        <p:spPr>
          <a:xfrm flipV="1">
            <a:off x="3075903" y="3108960"/>
            <a:ext cx="947457" cy="5205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19738A-0F6C-40CF-B89D-8B7AAA0E7801}"/>
              </a:ext>
            </a:extLst>
          </p:cNvPr>
          <p:cNvSpPr txBox="1"/>
          <p:nvPr/>
        </p:nvSpPr>
        <p:spPr>
          <a:xfrm>
            <a:off x="7802883" y="499836"/>
            <a:ext cx="2832648" cy="4924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Разрешил передачу материалов руководитель передающей стороны 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798541D-2838-4B1A-9CB1-9F8226DBB62E}"/>
              </a:ext>
            </a:extLst>
          </p:cNvPr>
          <p:cNvCxnSpPr>
            <a:cxnSpLocks/>
          </p:cNvCxnSpPr>
          <p:nvPr/>
        </p:nvCxnSpPr>
        <p:spPr>
          <a:xfrm flipH="1">
            <a:off x="9202144" y="971635"/>
            <a:ext cx="565704" cy="1757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3D7713D-95B5-4245-B32A-772A54A8AC5D}"/>
              </a:ext>
            </a:extLst>
          </p:cNvPr>
          <p:cNvSpPr/>
          <p:nvPr/>
        </p:nvSpPr>
        <p:spPr>
          <a:xfrm>
            <a:off x="3247997" y="2799471"/>
            <a:ext cx="3306848" cy="309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F7B44FF-1495-45E0-9930-B29F3B9BF71E}"/>
              </a:ext>
            </a:extLst>
          </p:cNvPr>
          <p:cNvSpPr/>
          <p:nvPr/>
        </p:nvSpPr>
        <p:spPr>
          <a:xfrm>
            <a:off x="6724357" y="2799471"/>
            <a:ext cx="5181365" cy="309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3F913C-75EC-4D9F-AD65-635BF1F13A25}"/>
              </a:ext>
            </a:extLst>
          </p:cNvPr>
          <p:cNvSpPr txBox="1"/>
          <p:nvPr/>
        </p:nvSpPr>
        <p:spPr>
          <a:xfrm>
            <a:off x="245367" y="4674141"/>
            <a:ext cx="2699354" cy="6924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Отпустил материалы материально ответственное лицо передающей стороны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86FF848-CC87-4249-B619-D7F322E7D048}"/>
              </a:ext>
            </a:extLst>
          </p:cNvPr>
          <p:cNvCxnSpPr>
            <a:stCxn id="24" idx="3"/>
          </p:cNvCxnSpPr>
          <p:nvPr/>
        </p:nvCxnSpPr>
        <p:spPr>
          <a:xfrm flipV="1">
            <a:off x="2944721" y="4895557"/>
            <a:ext cx="1233384" cy="124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B32F53B-0C26-4788-AD06-1207483F32C3}"/>
              </a:ext>
            </a:extLst>
          </p:cNvPr>
          <p:cNvSpPr/>
          <p:nvPr/>
        </p:nvSpPr>
        <p:spPr>
          <a:xfrm>
            <a:off x="3247997" y="4274014"/>
            <a:ext cx="2688569" cy="621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0BAAA5-E3EA-4D10-A653-FB95E8CF6FED}"/>
              </a:ext>
            </a:extLst>
          </p:cNvPr>
          <p:cNvSpPr txBox="1"/>
          <p:nvPr/>
        </p:nvSpPr>
        <p:spPr>
          <a:xfrm>
            <a:off x="6414986" y="5981286"/>
            <a:ext cx="5148657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Получил материалы и является ответственным исполнителем передачи материально ответственное лицо принимающей стороны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E2B0612-A8D8-4006-9950-6916BD904CC3}"/>
              </a:ext>
            </a:extLst>
          </p:cNvPr>
          <p:cNvSpPr/>
          <p:nvPr/>
        </p:nvSpPr>
        <p:spPr>
          <a:xfrm>
            <a:off x="6050865" y="4342295"/>
            <a:ext cx="2794782" cy="834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86DB30C-E78A-48E8-B823-B49DC19929DE}"/>
              </a:ext>
            </a:extLst>
          </p:cNvPr>
          <p:cNvSpPr/>
          <p:nvPr/>
        </p:nvSpPr>
        <p:spPr>
          <a:xfrm>
            <a:off x="3247997" y="5366638"/>
            <a:ext cx="5181365" cy="309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5C6F6BD-4D36-4C4E-89B4-36EADFE48273}"/>
              </a:ext>
            </a:extLst>
          </p:cNvPr>
          <p:cNvCxnSpPr>
            <a:cxnSpLocks/>
          </p:cNvCxnSpPr>
          <p:nvPr/>
        </p:nvCxnSpPr>
        <p:spPr>
          <a:xfrm flipH="1" flipV="1">
            <a:off x="8687503" y="5241805"/>
            <a:ext cx="203279" cy="739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8925FBB8-A042-456E-B964-05E3FD9230C6}"/>
              </a:ext>
            </a:extLst>
          </p:cNvPr>
          <p:cNvCxnSpPr/>
          <p:nvPr/>
        </p:nvCxnSpPr>
        <p:spPr>
          <a:xfrm flipH="1" flipV="1">
            <a:off x="7802883" y="5734248"/>
            <a:ext cx="839485" cy="247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67" y="493696"/>
            <a:ext cx="4818988" cy="1019248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Списание материальных запасов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8679" y="3071608"/>
            <a:ext cx="4356997" cy="667196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Постельное бельё, матрасы, одежда (в том числе халаты, шлемы и другая спец. одежда), обувь, </a:t>
            </a:r>
            <a:r>
              <a:rPr lang="ru-RU" dirty="0" smtClean="0"/>
              <a:t>посуда</a:t>
            </a:r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001933" y="1806679"/>
            <a:ext cx="3443216" cy="71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u="sng" dirty="0">
                <a:hlinkClick r:id="rId2" action="ppaction://hlinksldjump"/>
              </a:rPr>
              <a:t>Акт о списании материальных запасов (ф. 0504230)</a:t>
            </a:r>
            <a:endParaRPr lang="ru-RU" u="sng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049412" y="1779060"/>
            <a:ext cx="3388843" cy="76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u="sng" dirty="0">
                <a:hlinkClick r:id="" action="ppaction://hlinkshowjump?jump=nextslide"/>
              </a:rPr>
              <a:t>Акт о списании мягкого и хозяйственного инвентаря               (ф. 0504143)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94331" y="2614348"/>
            <a:ext cx="3168901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Стройматериалы, электроматериалы, сантехнические материалы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13231" y="2589657"/>
            <a:ext cx="3264151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</a:t>
            </a:r>
            <a:r>
              <a:rPr lang="ru-RU" sz="1400" u="sng" dirty="0">
                <a:hlinkClick r:id="rId3" action="ppaction://hlinksldjump"/>
              </a:rPr>
              <a:t>Отчет о расходе строительных материалов </a:t>
            </a:r>
            <a:endParaRPr lang="ru-RU" sz="1400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94331" y="3071608"/>
            <a:ext cx="3864628" cy="7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Запасные части, установленные в основные средства или использованные для их создания, а также для работ в рамках научных договоров, не повлекшие создания основного средства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7764" y="3895746"/>
            <a:ext cx="3168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Учебно-методическая литература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07763" y="4220149"/>
            <a:ext cx="3168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Спирт в научных или учебных целях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94331" y="4541284"/>
            <a:ext cx="3426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Сувенирная продукция и ценные подарки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04873" y="4872617"/>
            <a:ext cx="3168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Стоимостью до 1000 руб. за шт.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617178" y="2602123"/>
            <a:ext cx="225761" cy="26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FE72B7-D07A-4EB6-87E1-0F7170C67780}"/>
              </a:ext>
            </a:extLst>
          </p:cNvPr>
          <p:cNvSpPr/>
          <p:nvPr/>
        </p:nvSpPr>
        <p:spPr>
          <a:xfrm>
            <a:off x="9013230" y="3312773"/>
            <a:ext cx="3264151" cy="26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</a:t>
            </a:r>
            <a:r>
              <a:rPr lang="ru-RU" sz="1400" u="sng" dirty="0">
                <a:hlinkClick r:id="rId4" action="ppaction://hlinksldjump"/>
              </a:rPr>
              <a:t>Акт выполненных работ</a:t>
            </a:r>
            <a:endParaRPr lang="ru-RU" sz="1400" u="sng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FAE15AC-F8C8-41F6-ACE8-FA242855EA2C}"/>
              </a:ext>
            </a:extLst>
          </p:cNvPr>
          <p:cNvSpPr/>
          <p:nvPr/>
        </p:nvSpPr>
        <p:spPr>
          <a:xfrm>
            <a:off x="9013230" y="3861814"/>
            <a:ext cx="2951071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</a:t>
            </a:r>
            <a:r>
              <a:rPr lang="ru-RU" sz="1400" u="sng" dirty="0">
                <a:hlinkClick r:id="rId5" action="ppaction://hlinksldjump"/>
              </a:rPr>
              <a:t>Учетная ведомость раздачи учебно-методических материалов</a:t>
            </a:r>
            <a:endParaRPr lang="ru-RU" sz="1400" u="sng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E8C841-3969-4801-81B5-1E72F53BBF63}"/>
              </a:ext>
            </a:extLst>
          </p:cNvPr>
          <p:cNvSpPr/>
          <p:nvPr/>
        </p:nvSpPr>
        <p:spPr>
          <a:xfrm>
            <a:off x="9013229" y="4272300"/>
            <a:ext cx="3264151" cy="26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</a:t>
            </a:r>
            <a:r>
              <a:rPr lang="ru-RU" sz="1400" u="sng" dirty="0">
                <a:hlinkClick r:id="rId6" action="ppaction://hlinksldjump"/>
              </a:rPr>
              <a:t>Отчет о расходе спирта</a:t>
            </a:r>
            <a:endParaRPr lang="ru-RU" sz="1400" u="sng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B4B9BA-5220-46FE-9A54-B8C858469C68}"/>
              </a:ext>
            </a:extLst>
          </p:cNvPr>
          <p:cNvSpPr/>
          <p:nvPr/>
        </p:nvSpPr>
        <p:spPr>
          <a:xfrm>
            <a:off x="8927849" y="4781891"/>
            <a:ext cx="3264151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Список лиц получивших сувенирную продукцию и ценные подарки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CB018FB-4C00-4D51-910B-58BD02D39463}"/>
              </a:ext>
            </a:extLst>
          </p:cNvPr>
          <p:cNvSpPr/>
          <p:nvPr/>
        </p:nvSpPr>
        <p:spPr>
          <a:xfrm>
            <a:off x="8911152" y="5192906"/>
            <a:ext cx="352769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</a:t>
            </a:r>
            <a:r>
              <a:rPr lang="ru-RU" sz="1400" dirty="0">
                <a:hlinkClick r:id="rId7" action="ppaction://hlinksldjump"/>
              </a:rPr>
              <a:t>Ведомость на выдачу ценных подарков (призов) и сувенирной продукции</a:t>
            </a:r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ABD9EDF-7BC1-4C24-B8EC-16044D1B77A3}"/>
              </a:ext>
            </a:extLst>
          </p:cNvPr>
          <p:cNvSpPr/>
          <p:nvPr/>
        </p:nvSpPr>
        <p:spPr>
          <a:xfrm>
            <a:off x="8919054" y="5603921"/>
            <a:ext cx="3264151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</a:t>
            </a:r>
            <a:r>
              <a:rPr lang="ru-RU" sz="1400" dirty="0">
                <a:hlinkClick r:id="rId8" action="ppaction://hlinksldjump"/>
              </a:rPr>
              <a:t>Договор дарения </a:t>
            </a:r>
            <a:r>
              <a:rPr lang="ru-RU" sz="1400" dirty="0"/>
              <a:t>и приказ об объявлении благодарности или юбилее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9B2074C-F23F-4855-B617-68A89ECB22E8}"/>
              </a:ext>
            </a:extLst>
          </p:cNvPr>
          <p:cNvSpPr/>
          <p:nvPr/>
        </p:nvSpPr>
        <p:spPr>
          <a:xfrm>
            <a:off x="5295928" y="5208916"/>
            <a:ext cx="3567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Стоимостью от 1000 до 4000 руб. за шт.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496A6A-8B6B-4104-8808-87138DEF2269}"/>
              </a:ext>
            </a:extLst>
          </p:cNvPr>
          <p:cNvSpPr/>
          <p:nvPr/>
        </p:nvSpPr>
        <p:spPr>
          <a:xfrm>
            <a:off x="5295928" y="5584774"/>
            <a:ext cx="3168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Стоимостью более 4000 руб. за шт.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93C897-3DB5-4B96-AAFA-DB419488DE73}"/>
              </a:ext>
            </a:extLst>
          </p:cNvPr>
          <p:cNvSpPr/>
          <p:nvPr/>
        </p:nvSpPr>
        <p:spPr>
          <a:xfrm>
            <a:off x="5304873" y="5974261"/>
            <a:ext cx="3418668" cy="7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- Выданная в рамках мероприятий СПбПУ лицам, не являющимся обучающимися или работниками, или во время командировки работника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55B885D-A1E7-4CB5-A405-8A639DA68485}"/>
              </a:ext>
            </a:extLst>
          </p:cNvPr>
          <p:cNvSpPr/>
          <p:nvPr/>
        </p:nvSpPr>
        <p:spPr>
          <a:xfrm>
            <a:off x="8911152" y="6017266"/>
            <a:ext cx="312705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+ Приказ о проведении мероприятия или приказ о командировании работника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7E7967-8FE4-43EB-AF18-BC7106843905}"/>
              </a:ext>
            </a:extLst>
          </p:cNvPr>
          <p:cNvCxnSpPr/>
          <p:nvPr/>
        </p:nvCxnSpPr>
        <p:spPr>
          <a:xfrm>
            <a:off x="5262577" y="3029833"/>
            <a:ext cx="6775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16A7E79-9474-4DD7-A9CC-01FC495C36F7}"/>
              </a:ext>
            </a:extLst>
          </p:cNvPr>
          <p:cNvCxnSpPr/>
          <p:nvPr/>
        </p:nvCxnSpPr>
        <p:spPr>
          <a:xfrm>
            <a:off x="5267065" y="3857657"/>
            <a:ext cx="6775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8FC631E-A5BB-48E9-BCBD-CC792CCF0C34}"/>
              </a:ext>
            </a:extLst>
          </p:cNvPr>
          <p:cNvCxnSpPr/>
          <p:nvPr/>
        </p:nvCxnSpPr>
        <p:spPr>
          <a:xfrm>
            <a:off x="5262577" y="4260920"/>
            <a:ext cx="6775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D641250-42AC-4B22-9343-C60C4811DDF1}"/>
              </a:ext>
            </a:extLst>
          </p:cNvPr>
          <p:cNvCxnSpPr/>
          <p:nvPr/>
        </p:nvCxnSpPr>
        <p:spPr>
          <a:xfrm>
            <a:off x="5262577" y="4543552"/>
            <a:ext cx="6775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45A536C-5B8A-4352-A046-0B6B094A5C05}"/>
              </a:ext>
            </a:extLst>
          </p:cNvPr>
          <p:cNvCxnSpPr>
            <a:cxnSpLocks/>
          </p:cNvCxnSpPr>
          <p:nvPr/>
        </p:nvCxnSpPr>
        <p:spPr>
          <a:xfrm>
            <a:off x="5262577" y="4833733"/>
            <a:ext cx="3229379" cy="10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CC5B32A-C283-4FE3-8EA3-1B71B3BF3F01}"/>
              </a:ext>
            </a:extLst>
          </p:cNvPr>
          <p:cNvCxnSpPr>
            <a:cxnSpLocks/>
          </p:cNvCxnSpPr>
          <p:nvPr/>
        </p:nvCxnSpPr>
        <p:spPr>
          <a:xfrm>
            <a:off x="5481737" y="5192906"/>
            <a:ext cx="6556473" cy="16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85512CF-2F12-418D-903D-FD938D5317B0}"/>
              </a:ext>
            </a:extLst>
          </p:cNvPr>
          <p:cNvCxnSpPr>
            <a:cxnSpLocks/>
          </p:cNvCxnSpPr>
          <p:nvPr/>
        </p:nvCxnSpPr>
        <p:spPr>
          <a:xfrm>
            <a:off x="5481737" y="5605086"/>
            <a:ext cx="6556473" cy="16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6238CD5-C3E2-49F2-955D-6FB943169F49}"/>
              </a:ext>
            </a:extLst>
          </p:cNvPr>
          <p:cNvCxnSpPr>
            <a:cxnSpLocks/>
          </p:cNvCxnSpPr>
          <p:nvPr/>
        </p:nvCxnSpPr>
        <p:spPr>
          <a:xfrm>
            <a:off x="5481737" y="5986095"/>
            <a:ext cx="6556473" cy="16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низ 15">
            <a:extLst>
              <a:ext uri="{FF2B5EF4-FFF2-40B4-BE49-F238E27FC236}">
                <a16:creationId xmlns:a16="http://schemas.microsoft.com/office/drawing/2014/main" id="{A16E7B5F-6AFE-401E-863F-32A4B8236A58}"/>
              </a:ext>
            </a:extLst>
          </p:cNvPr>
          <p:cNvSpPr/>
          <p:nvPr/>
        </p:nvSpPr>
        <p:spPr>
          <a:xfrm>
            <a:off x="8637402" y="2336298"/>
            <a:ext cx="225761" cy="26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50B172D-42E5-44F2-962D-94337C5C07CD}"/>
              </a:ext>
            </a:extLst>
          </p:cNvPr>
          <p:cNvSpPr/>
          <p:nvPr/>
        </p:nvSpPr>
        <p:spPr>
          <a:xfrm>
            <a:off x="5698810" y="564885"/>
            <a:ext cx="5780427" cy="10689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BEA4E711-783E-487F-B83B-0C12C3389E85}"/>
              </a:ext>
            </a:extLst>
          </p:cNvPr>
          <p:cNvSpPr txBox="1">
            <a:spLocks/>
          </p:cNvSpPr>
          <p:nvPr/>
        </p:nvSpPr>
        <p:spPr>
          <a:xfrm>
            <a:off x="5959726" y="657153"/>
            <a:ext cx="5064460" cy="88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/>
              <a:t>Какие материальные ценности списываются?</a:t>
            </a:r>
          </a:p>
        </p:txBody>
      </p:sp>
    </p:spTree>
    <p:extLst>
      <p:ext uri="{BB962C8B-B14F-4D97-AF65-F5344CB8AC3E}">
        <p14:creationId xmlns:p14="http://schemas.microsoft.com/office/powerpoint/2010/main" val="10698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56" y="455812"/>
            <a:ext cx="3932237" cy="13173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 списания мягкого и хозяйственного инвентаря (ф. 0504143)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734" y="2923652"/>
            <a:ext cx="3797094" cy="11819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400" dirty="0"/>
              <a:t>Акт списания мягкого и хозяйственного инвентаря подписывает Комиссия по поступлению и выбытию активов ФГАОУ ВО «СПбПУ», утвержденная приказом ректора Университета, и руководитель подразделения.</a:t>
            </a:r>
          </a:p>
        </p:txBody>
      </p:sp>
      <p:pic>
        <p:nvPicPr>
          <p:cNvPr id="10" name="Объект 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9CFDD2F-EAB7-43AF-ACCD-8D28314F4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6" b="25369"/>
          <a:stretch/>
        </p:blipFill>
        <p:spPr>
          <a:xfrm>
            <a:off x="4387793" y="65289"/>
            <a:ext cx="7630525" cy="6727422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7A1E5F-F834-4396-96F0-B09DE89332A9}"/>
              </a:ext>
            </a:extLst>
          </p:cNvPr>
          <p:cNvSpPr/>
          <p:nvPr/>
        </p:nvSpPr>
        <p:spPr>
          <a:xfrm>
            <a:off x="4572000" y="2455333"/>
            <a:ext cx="7298267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FE140DE-8F10-4F1C-A2D4-48A2DBDD0834}"/>
              </a:ext>
            </a:extLst>
          </p:cNvPr>
          <p:cNvCxnSpPr>
            <a:stCxn id="11" idx="1"/>
            <a:endCxn id="4" idx="3"/>
          </p:cNvCxnSpPr>
          <p:nvPr/>
        </p:nvCxnSpPr>
        <p:spPr>
          <a:xfrm flipH="1">
            <a:off x="4118828" y="2607733"/>
            <a:ext cx="453172" cy="906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лачко с текстом: прямоугольное со скругленными углами 28">
            <a:extLst>
              <a:ext uri="{FF2B5EF4-FFF2-40B4-BE49-F238E27FC236}">
                <a16:creationId xmlns:a16="http://schemas.microsoft.com/office/drawing/2014/main" id="{7F141F7C-A27C-4C7E-A717-092B41A63C27}"/>
              </a:ext>
            </a:extLst>
          </p:cNvPr>
          <p:cNvSpPr/>
          <p:nvPr/>
        </p:nvSpPr>
        <p:spPr>
          <a:xfrm>
            <a:off x="321734" y="5150522"/>
            <a:ext cx="3810000" cy="92109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35532ACA-EE1E-4BE3-835F-442AF81FC85F}"/>
              </a:ext>
            </a:extLst>
          </p:cNvPr>
          <p:cNvSpPr txBox="1">
            <a:spLocks/>
          </p:cNvSpPr>
          <p:nvPr/>
        </p:nvSpPr>
        <p:spPr>
          <a:xfrm>
            <a:off x="455556" y="5256025"/>
            <a:ext cx="3758373" cy="7168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! </a:t>
            </a:r>
            <a:r>
              <a:rPr lang="ru-RU" sz="1400" dirty="0"/>
              <a:t>Список с телефонами и адресами членов комиссии можно взять в Отделе учета нефинансовых 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2032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27" y="725806"/>
            <a:ext cx="3932237" cy="13173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 списания мягкого и хозяйственного инвентаря (ф. 0504143)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Обратная сторона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FE140DE-8F10-4F1C-A2D4-48A2DBDD083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850839" y="1071703"/>
            <a:ext cx="1857228" cy="181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лачко с текстом: прямоугольное со скругленными углами 28">
            <a:extLst>
              <a:ext uri="{FF2B5EF4-FFF2-40B4-BE49-F238E27FC236}">
                <a16:creationId xmlns:a16="http://schemas.microsoft.com/office/drawing/2014/main" id="{7F141F7C-A27C-4C7E-A717-092B41A63C27}"/>
              </a:ext>
            </a:extLst>
          </p:cNvPr>
          <p:cNvSpPr/>
          <p:nvPr/>
        </p:nvSpPr>
        <p:spPr>
          <a:xfrm>
            <a:off x="785523" y="5259134"/>
            <a:ext cx="3810000" cy="92109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35532ACA-EE1E-4BE3-835F-442AF81FC85F}"/>
              </a:ext>
            </a:extLst>
          </p:cNvPr>
          <p:cNvSpPr txBox="1">
            <a:spLocks/>
          </p:cNvSpPr>
          <p:nvPr/>
        </p:nvSpPr>
        <p:spPr>
          <a:xfrm>
            <a:off x="936853" y="5361255"/>
            <a:ext cx="3758373" cy="7168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! </a:t>
            </a:r>
            <a:r>
              <a:rPr lang="ru-RU" sz="1400" dirty="0"/>
              <a:t>Список с телефонами и адресами членов комиссии можно взять в Отделе учета нефинансовых активов.</a:t>
            </a:r>
          </a:p>
        </p:txBody>
      </p:sp>
      <p:pic>
        <p:nvPicPr>
          <p:cNvPr id="8" name="Объект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4438EF9-B48B-4B69-B287-4D329E1E3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4" y="0"/>
            <a:ext cx="5437990" cy="6864222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557064-FF97-427C-940B-B67A14FE3831}"/>
              </a:ext>
            </a:extLst>
          </p:cNvPr>
          <p:cNvSpPr/>
          <p:nvPr/>
        </p:nvSpPr>
        <p:spPr>
          <a:xfrm>
            <a:off x="6552454" y="829733"/>
            <a:ext cx="4894478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3C19470-F59D-45C3-8AB0-BD112BC11682}"/>
              </a:ext>
            </a:extLst>
          </p:cNvPr>
          <p:cNvSpPr/>
          <p:nvPr/>
        </p:nvSpPr>
        <p:spPr>
          <a:xfrm>
            <a:off x="785033" y="2229791"/>
            <a:ext cx="4065806" cy="1317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0FD08D99-EAAA-4A2D-8FC4-0AB5581F582E}"/>
              </a:ext>
            </a:extLst>
          </p:cNvPr>
          <p:cNvSpPr txBox="1">
            <a:spLocks/>
          </p:cNvSpPr>
          <p:nvPr/>
        </p:nvSpPr>
        <p:spPr>
          <a:xfrm>
            <a:off x="936852" y="2318815"/>
            <a:ext cx="3758374" cy="6176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400" dirty="0"/>
              <a:t>Акт списания мягкого и </a:t>
            </a:r>
            <a:r>
              <a:rPr lang="ru-RU" sz="1400" dirty="0" smtClean="0"/>
              <a:t>хозяйственного инвентаря </a:t>
            </a:r>
            <a:r>
              <a:rPr lang="ru-RU" sz="1400" dirty="0"/>
              <a:t>подписывает Комиссия по поступлению и выбытию активов ФГАОУ ВО «СПбПУ», утвержденная приказом ректора Университета, и руководитель подразделения.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C9FD7CA-A909-4ADE-8DE9-7F142525FA66}"/>
              </a:ext>
            </a:extLst>
          </p:cNvPr>
          <p:cNvSpPr/>
          <p:nvPr/>
        </p:nvSpPr>
        <p:spPr>
          <a:xfrm>
            <a:off x="1303867" y="3848726"/>
            <a:ext cx="4065807" cy="11088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5B9205B7-E547-44E9-B8BB-5ED13D27C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7799" y="3915412"/>
            <a:ext cx="3820804" cy="9637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/>
              <a:t>Заполняется и подписывается Комиссией только в случае, когда в результате утилизации инвентаря были получены материалы, которые подлежат оприходованию в учете.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4DA30F1-7F9B-4FAA-9742-1671DD04F2EC}"/>
              </a:ext>
            </a:extLst>
          </p:cNvPr>
          <p:cNvCxnSpPr>
            <a:cxnSpLocks/>
            <a:stCxn id="25" idx="3"/>
            <a:endCxn id="8" idx="1"/>
          </p:cNvCxnSpPr>
          <p:nvPr/>
        </p:nvCxnSpPr>
        <p:spPr>
          <a:xfrm flipV="1">
            <a:off x="5369674" y="3432111"/>
            <a:ext cx="1182780" cy="971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05507CA-00DD-4849-9F86-50CC002D2607}"/>
              </a:ext>
            </a:extLst>
          </p:cNvPr>
          <p:cNvSpPr/>
          <p:nvPr/>
        </p:nvSpPr>
        <p:spPr>
          <a:xfrm>
            <a:off x="6552454" y="1811867"/>
            <a:ext cx="5300879" cy="4555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1DC69DA-8D56-4213-B8AF-1F7764C8D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18" y="989012"/>
            <a:ext cx="7869946" cy="5537200"/>
          </a:xfr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BB0DD21-FAED-4017-A87F-9C05980CD185}"/>
              </a:ext>
            </a:extLst>
          </p:cNvPr>
          <p:cNvSpPr txBox="1">
            <a:spLocks/>
          </p:cNvSpPr>
          <p:nvPr/>
        </p:nvSpPr>
        <p:spPr>
          <a:xfrm>
            <a:off x="445156" y="188912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Акт о списании материальных запасов (ф. 0504230)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F0D87B-CE84-4EF6-898D-01CB26D22011}"/>
              </a:ext>
            </a:extLst>
          </p:cNvPr>
          <p:cNvSpPr/>
          <p:nvPr/>
        </p:nvSpPr>
        <p:spPr>
          <a:xfrm>
            <a:off x="385992" y="2617148"/>
            <a:ext cx="3548970" cy="2081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7DAB871-9B08-4D7E-A88A-F9AE10185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650" y="2714099"/>
            <a:ext cx="3448216" cy="2087026"/>
          </a:xfrm>
        </p:spPr>
        <p:txBody>
          <a:bodyPr>
            <a:noAutofit/>
          </a:bodyPr>
          <a:lstStyle/>
          <a:p>
            <a:r>
              <a:rPr lang="ru-RU" sz="1300" dirty="0"/>
              <a:t>Акт о списании материальных запасов подписывается Комиссией по списанию материальных запасов, утвержденной распоряжением структурного подразделения. После Комиссии расписывается материально ответственное лицо.</a:t>
            </a:r>
          </a:p>
          <a:p>
            <a:r>
              <a:rPr lang="ru-RU" sz="1300" dirty="0"/>
              <a:t>Комиссия состоит из председателя Комиссии – руководителя структурного подразделения, и двух членов комиссии -  работников подразделения.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1936A93-FF40-4DD3-9421-687C3A0DEB5B}"/>
              </a:ext>
            </a:extLst>
          </p:cNvPr>
          <p:cNvCxnSpPr>
            <a:cxnSpLocks/>
          </p:cNvCxnSpPr>
          <p:nvPr/>
        </p:nvCxnSpPr>
        <p:spPr>
          <a:xfrm>
            <a:off x="3934962" y="4046899"/>
            <a:ext cx="1346722" cy="770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940F8D1-9DAB-448C-A38D-A7C23AB123A6}"/>
              </a:ext>
            </a:extLst>
          </p:cNvPr>
          <p:cNvCxnSpPr>
            <a:cxnSpLocks/>
          </p:cNvCxnSpPr>
          <p:nvPr/>
        </p:nvCxnSpPr>
        <p:spPr>
          <a:xfrm flipV="1">
            <a:off x="3934962" y="2912538"/>
            <a:ext cx="1957838" cy="516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455D30-7024-4B83-AC0D-3F5D97C9C376}"/>
              </a:ext>
            </a:extLst>
          </p:cNvPr>
          <p:cNvSpPr txBox="1"/>
          <p:nvPr/>
        </p:nvSpPr>
        <p:spPr>
          <a:xfrm>
            <a:off x="445155" y="5527044"/>
            <a:ext cx="741248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В заключении комиссии приведена стандартная причина списания материальных запасов на нужды подразделения. В данной формулировке указывается рабочий, либо учебный процесс, в зависимости от направления использования, либо – обеспечение текущей деятельности Университета.</a:t>
            </a:r>
          </a:p>
          <a:p>
            <a:r>
              <a:rPr lang="ru-RU" sz="1300" dirty="0"/>
              <a:t>Если материальные запасы были израсходованы в рамках выполнения научной темы или государственного задания, то в заключении необходимо указать эту тему или гос. задание.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E77B3C6-1AAF-40EF-AB56-433D18786FC6}"/>
              </a:ext>
            </a:extLst>
          </p:cNvPr>
          <p:cNvCxnSpPr>
            <a:cxnSpLocks/>
          </p:cNvCxnSpPr>
          <p:nvPr/>
        </p:nvCxnSpPr>
        <p:spPr>
          <a:xfrm flipV="1">
            <a:off x="6441743" y="4585648"/>
            <a:ext cx="601209" cy="941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8BDD86D-F32C-4B8C-9182-90E037B024DC}"/>
              </a:ext>
            </a:extLst>
          </p:cNvPr>
          <p:cNvSpPr/>
          <p:nvPr/>
        </p:nvSpPr>
        <p:spPr>
          <a:xfrm>
            <a:off x="4319318" y="4229100"/>
            <a:ext cx="6312288" cy="272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93" y="226438"/>
            <a:ext cx="3932237" cy="13173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Отчет о расходе строительных материалов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9F8DFAF-00BD-4988-A41C-CBD54652AC55}"/>
              </a:ext>
            </a:extLst>
          </p:cNvPr>
          <p:cNvSpPr/>
          <p:nvPr/>
        </p:nvSpPr>
        <p:spPr>
          <a:xfrm>
            <a:off x="635041" y="1850231"/>
            <a:ext cx="4657725" cy="1317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F61B58-7B7C-45AC-92A6-30AA7F17A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608" y="3374432"/>
            <a:ext cx="4524641" cy="96747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300" dirty="0"/>
              <a:t>В составе Комиссии указываются </a:t>
            </a:r>
            <a:r>
              <a:rPr lang="ru-RU" sz="1300" dirty="0" smtClean="0"/>
              <a:t>работники, выполнявшие строительные работы.</a:t>
            </a:r>
            <a:endParaRPr lang="ru-RU" sz="1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300" dirty="0" smtClean="0"/>
              <a:t>При этом отчет подписывается материально ответственным лицом и </a:t>
            </a:r>
            <a:r>
              <a:rPr lang="ru-RU" sz="1300" dirty="0"/>
              <a:t>руководителем подразделения.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CB0896C-9DFA-450F-910D-DDCA3B99D110}"/>
              </a:ext>
            </a:extLst>
          </p:cNvPr>
          <p:cNvSpPr txBox="1">
            <a:spLocks/>
          </p:cNvSpPr>
          <p:nvPr/>
        </p:nvSpPr>
        <p:spPr>
          <a:xfrm>
            <a:off x="732631" y="2019519"/>
            <a:ext cx="4489450" cy="1028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Отчет о расходе строительных материалов используется при списании строительных материалов, электроматериалов и сантехнических материалов.</a:t>
            </a:r>
          </a:p>
          <a:p>
            <a:r>
              <a:rPr lang="ru-RU" sz="1500" dirty="0"/>
              <a:t>Оформляется в дополнение к </a:t>
            </a:r>
            <a:r>
              <a:rPr lang="ru-RU" sz="1500" u="sng" dirty="0"/>
              <a:t>акту о списании материальных запасов (ф.0504230).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29CF6-FE93-4B72-9BAD-CECC738A3EDF}"/>
              </a:ext>
            </a:extLst>
          </p:cNvPr>
          <p:cNvSpPr txBox="1"/>
          <p:nvPr/>
        </p:nvSpPr>
        <p:spPr>
          <a:xfrm>
            <a:off x="471056" y="4584255"/>
            <a:ext cx="5113843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причине списания указывается конкретное наименование работ. </a:t>
            </a:r>
          </a:p>
          <a:p>
            <a:r>
              <a:rPr lang="ru-RU" sz="1300" dirty="0"/>
              <a:t>Если работы производились в нескольких помещениях, то в причине списания также указывается номер помещения, в котором производились работы.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84" y="0"/>
            <a:ext cx="515341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88703D-C0F7-4E7D-B720-572F0F3D45D3}"/>
              </a:ext>
            </a:extLst>
          </p:cNvPr>
          <p:cNvSpPr txBox="1"/>
          <p:nvPr/>
        </p:nvSpPr>
        <p:spPr>
          <a:xfrm>
            <a:off x="4407251" y="462262"/>
            <a:ext cx="3601695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Отчет утверждает проректор по подчиненности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15F53DA-B2B7-4467-8C33-B447037A2A16}"/>
              </a:ext>
            </a:extLst>
          </p:cNvPr>
          <p:cNvCxnSpPr>
            <a:cxnSpLocks/>
          </p:cNvCxnSpPr>
          <p:nvPr/>
        </p:nvCxnSpPr>
        <p:spPr>
          <a:xfrm>
            <a:off x="8008946" y="608456"/>
            <a:ext cx="885378" cy="146194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678CB90-E8D2-4F1F-AB40-F2CA7E66D766}"/>
              </a:ext>
            </a:extLst>
          </p:cNvPr>
          <p:cNvSpPr/>
          <p:nvPr/>
        </p:nvSpPr>
        <p:spPr>
          <a:xfrm>
            <a:off x="6771702" y="1943680"/>
            <a:ext cx="4643554" cy="491393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C9CAF40-305C-42E1-88DD-A586EE9D5503}"/>
              </a:ext>
            </a:extLst>
          </p:cNvPr>
          <p:cNvCxnSpPr>
            <a:cxnSpLocks/>
          </p:cNvCxnSpPr>
          <p:nvPr/>
        </p:nvCxnSpPr>
        <p:spPr>
          <a:xfrm flipV="1">
            <a:off x="5458249" y="2435073"/>
            <a:ext cx="1156115" cy="1290363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63BD4-B367-4EF1-AB36-6E14809B3FFD}"/>
              </a:ext>
            </a:extLst>
          </p:cNvPr>
          <p:cNvSpPr/>
          <p:nvPr/>
        </p:nvSpPr>
        <p:spPr>
          <a:xfrm>
            <a:off x="9864457" y="3725436"/>
            <a:ext cx="1550799" cy="15312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21D82EB-4DB1-4658-B66A-CA80CA8186EC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796558" y="5639230"/>
            <a:ext cx="1975144" cy="503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7994236-A050-4E94-B937-3D3E2720AA89}"/>
              </a:ext>
            </a:extLst>
          </p:cNvPr>
          <p:cNvCxnSpPr>
            <a:cxnSpLocks/>
          </p:cNvCxnSpPr>
          <p:nvPr/>
        </p:nvCxnSpPr>
        <p:spPr>
          <a:xfrm>
            <a:off x="5458249" y="4272742"/>
            <a:ext cx="1156115" cy="1304360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5CCC357-E1B5-4634-9870-40A678B9FEC8}"/>
              </a:ext>
            </a:extLst>
          </p:cNvPr>
          <p:cNvSpPr/>
          <p:nvPr/>
        </p:nvSpPr>
        <p:spPr>
          <a:xfrm>
            <a:off x="6846517" y="5559303"/>
            <a:ext cx="3851963" cy="159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72938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678CB90-E8D2-4F1F-AB40-F2CA7E66D766}"/>
              </a:ext>
            </a:extLst>
          </p:cNvPr>
          <p:cNvSpPr/>
          <p:nvPr/>
        </p:nvSpPr>
        <p:spPr>
          <a:xfrm>
            <a:off x="6771702" y="5786053"/>
            <a:ext cx="4585690" cy="930631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чко с текстом: прямоугольное со скругленными углами 28">
            <a:extLst>
              <a:ext uri="{FF2B5EF4-FFF2-40B4-BE49-F238E27FC236}">
                <a16:creationId xmlns:a16="http://schemas.microsoft.com/office/drawing/2014/main" id="{7F141F7C-A27C-4C7E-A717-092B41A63C27}"/>
              </a:ext>
            </a:extLst>
          </p:cNvPr>
          <p:cNvSpPr/>
          <p:nvPr/>
        </p:nvSpPr>
        <p:spPr>
          <a:xfrm>
            <a:off x="1158153" y="5719156"/>
            <a:ext cx="3638405" cy="847899"/>
          </a:xfrm>
          <a:prstGeom prst="wedgeRoundRectCallout">
            <a:avLst>
              <a:gd name="adj1" fmla="val -18091"/>
              <a:gd name="adj2" fmla="val 4411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F1F61B58-7B7C-45AC-92A6-30AA7F17A438}"/>
              </a:ext>
            </a:extLst>
          </p:cNvPr>
          <p:cNvSpPr txBox="1">
            <a:spLocks/>
          </p:cNvSpPr>
          <p:nvPr/>
        </p:nvSpPr>
        <p:spPr>
          <a:xfrm>
            <a:off x="1407878" y="5758556"/>
            <a:ext cx="3240197" cy="75012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300" b="1" dirty="0" smtClean="0">
                <a:solidFill>
                  <a:srgbClr val="FF0000"/>
                </a:solidFill>
              </a:rPr>
              <a:t>!</a:t>
            </a:r>
            <a:r>
              <a:rPr lang="ru-RU" sz="1300" dirty="0" smtClean="0"/>
              <a:t> Списание строительных материалов осуществляется в пределах норм расхода, </a:t>
            </a:r>
            <a:r>
              <a:rPr lang="ru-RU" sz="1300" dirty="0"/>
              <a:t>установленных приказами </a:t>
            </a:r>
            <a:r>
              <a:rPr lang="ru-RU" sz="1300" dirty="0" smtClean="0"/>
              <a:t>подразделений.</a:t>
            </a:r>
            <a:endParaRPr lang="ru-RU" sz="1300" dirty="0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7994236-A050-4E94-B937-3D3E2720AA89}"/>
              </a:ext>
            </a:extLst>
          </p:cNvPr>
          <p:cNvCxnSpPr>
            <a:cxnSpLocks/>
          </p:cNvCxnSpPr>
          <p:nvPr/>
        </p:nvCxnSpPr>
        <p:spPr>
          <a:xfrm flipV="1">
            <a:off x="5584899" y="5147723"/>
            <a:ext cx="4157617" cy="167195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93" y="226438"/>
            <a:ext cx="3932237" cy="118033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 выполненных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AADF23-1BBB-4B9E-B7BB-BB216B360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42" y="1"/>
            <a:ext cx="5916270" cy="6857999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B3F97E4-ADA6-4DDB-BE5A-5123A4A9B4B5}"/>
              </a:ext>
            </a:extLst>
          </p:cNvPr>
          <p:cNvSpPr/>
          <p:nvPr/>
        </p:nvSpPr>
        <p:spPr>
          <a:xfrm>
            <a:off x="363460" y="1716016"/>
            <a:ext cx="4657725" cy="1867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0E6DF24-A384-413E-8DA0-8E3FA298ADA2}"/>
              </a:ext>
            </a:extLst>
          </p:cNvPr>
          <p:cNvSpPr txBox="1">
            <a:spLocks/>
          </p:cNvSpPr>
          <p:nvPr/>
        </p:nvSpPr>
        <p:spPr>
          <a:xfrm>
            <a:off x="483491" y="1815097"/>
            <a:ext cx="4463230" cy="186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400" dirty="0"/>
              <a:t>Акт выполненных работ используется при списании запасных частей, установленных в основные средства, при сборе нового основного средства из материальных запасов, при выполнении работ в рамках научных договоров, не повлекших за собой создания объекта основного средства.</a:t>
            </a:r>
          </a:p>
          <a:p>
            <a:pPr>
              <a:spcBef>
                <a:spcPts val="600"/>
              </a:spcBef>
            </a:pPr>
            <a:r>
              <a:rPr lang="ru-RU" sz="1400" u="sng" dirty="0"/>
              <a:t>Оформляется в дополнение к акту о списании материальных запасов (ф.0504230).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9DE36F0-C5F4-4A4B-A135-4411F5A18D1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594479" y="3882882"/>
            <a:ext cx="3932237" cy="1300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наименовании работ указывается конкретное направление расходования материала. </a:t>
            </a:r>
          </a:p>
          <a:p>
            <a:r>
              <a:rPr lang="ru-RU" sz="1300" dirty="0"/>
              <a:t>Если материалы были использованы для установки или проведения замены в основном средстве, указывается инвентарный номер или код этого основного средства.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8C8930-7F62-4302-B31B-761BC3804A5D}"/>
              </a:ext>
            </a:extLst>
          </p:cNvPr>
          <p:cNvSpPr/>
          <p:nvPr/>
        </p:nvSpPr>
        <p:spPr>
          <a:xfrm>
            <a:off x="8834511" y="1815393"/>
            <a:ext cx="1983544" cy="827905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362A9-B838-48C0-A316-660F985EE418}"/>
              </a:ext>
            </a:extLst>
          </p:cNvPr>
          <p:cNvSpPr txBox="1"/>
          <p:nvPr/>
        </p:nvSpPr>
        <p:spPr>
          <a:xfrm>
            <a:off x="201638" y="5409519"/>
            <a:ext cx="4375892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качестве исполнителя работ выступает любой работник подразделения.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AF5E1-9D63-42D7-9B68-D879FED9CB75}"/>
              </a:ext>
            </a:extLst>
          </p:cNvPr>
          <p:cNvSpPr txBox="1"/>
          <p:nvPr/>
        </p:nvSpPr>
        <p:spPr>
          <a:xfrm>
            <a:off x="645293" y="6139119"/>
            <a:ext cx="4375892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Выполненные работы принимает руководитель </a:t>
            </a:r>
            <a:r>
              <a:rPr lang="ru-RU" sz="1300" dirty="0" smtClean="0"/>
              <a:t>подразделения или материально ответственное лицо.</a:t>
            </a:r>
            <a:endParaRPr lang="ru-RU" sz="1300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4C207F0-E9A9-46BD-863D-8AEF1B9E6512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577530" y="5621417"/>
            <a:ext cx="1344968" cy="34324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27C3C93-5F85-4C42-A9FE-424A1DDACD03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021185" y="6220338"/>
            <a:ext cx="901313" cy="165003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9C085F6-34F5-4451-B470-53837A81110B}"/>
              </a:ext>
            </a:extLst>
          </p:cNvPr>
          <p:cNvSpPr/>
          <p:nvPr/>
        </p:nvSpPr>
        <p:spPr>
          <a:xfrm>
            <a:off x="6038340" y="5480666"/>
            <a:ext cx="4820529" cy="390452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D299836-6439-43A2-8A7F-39A6947F8C95}"/>
              </a:ext>
            </a:extLst>
          </p:cNvPr>
          <p:cNvSpPr/>
          <p:nvPr/>
        </p:nvSpPr>
        <p:spPr>
          <a:xfrm>
            <a:off x="6038339" y="5984336"/>
            <a:ext cx="4820529" cy="500869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42858" y="2633559"/>
            <a:ext cx="4189615" cy="1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384791" y="2649759"/>
            <a:ext cx="4322002" cy="2296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84791" y="4942610"/>
            <a:ext cx="4222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C54F905-BAB4-43AF-9853-CF8B1B28D724}"/>
              </a:ext>
            </a:extLst>
          </p:cNvPr>
          <p:cNvCxnSpPr/>
          <p:nvPr/>
        </p:nvCxnSpPr>
        <p:spPr>
          <a:xfrm flipV="1">
            <a:off x="4526716" y="2536541"/>
            <a:ext cx="4467996" cy="1998967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98846"/>
            <a:ext cx="3932237" cy="118033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Учетная ведомость раздачи учебно-методических материалов</a:t>
            </a:r>
          </a:p>
        </p:txBody>
      </p:sp>
      <p:pic>
        <p:nvPicPr>
          <p:cNvPr id="7" name="Объект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E1F25FD-5CF8-461C-AEE1-03D0C735C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45" y="0"/>
            <a:ext cx="5949655" cy="6858000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3008A-9466-4CCA-B3F0-2343D2CF4DBF}"/>
              </a:ext>
            </a:extLst>
          </p:cNvPr>
          <p:cNvSpPr txBox="1"/>
          <p:nvPr/>
        </p:nvSpPr>
        <p:spPr>
          <a:xfrm>
            <a:off x="238739" y="3695566"/>
            <a:ext cx="5585287" cy="168661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300" dirty="0"/>
              <a:t>В строках «Накладная» или «Заказ-наряд» указывается документ, по которому были получены учебно-методические материалы.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300" dirty="0"/>
              <a:t>- Если учебные пособия были получены путем перемещения с другой материальной точки, то в строке «Накладная» указывается номер и дата требования-накладной, которой оформлялось перемещение.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300" dirty="0"/>
              <a:t>- Если учебные пособия были выпущены типографией, то в строке «Заказ-наряд» указывается номер и дата заказ-наряда, которым оформлялся выпуск учебного пособия.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8540D5E-299B-4567-AF6B-4F10676E9FC6}"/>
              </a:ext>
            </a:extLst>
          </p:cNvPr>
          <p:cNvSpPr/>
          <p:nvPr/>
        </p:nvSpPr>
        <p:spPr>
          <a:xfrm>
            <a:off x="543434" y="1751138"/>
            <a:ext cx="5280592" cy="16419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14651226-9CB8-444E-8C4B-819CEA20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522" y="1828800"/>
            <a:ext cx="4953961" cy="1600200"/>
          </a:xfrm>
        </p:spPr>
        <p:txBody>
          <a:bodyPr>
            <a:normAutofit/>
          </a:bodyPr>
          <a:lstStyle/>
          <a:p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Учетная ведомость раздачи учебно-методических материалов используется при списании учебно-методической литературы (учебные пособия, учебные книги, сборники и др.), выданной работникам Университета для использования в образовательном процессе.</a:t>
            </a:r>
          </a:p>
          <a:p>
            <a:r>
              <a:rPr lang="ru-RU" sz="1400" dirty="0"/>
              <a:t>Оформляется в дополнение к </a:t>
            </a:r>
            <a:r>
              <a:rPr lang="ru-RU" sz="1400" u="sng" dirty="0"/>
              <a:t>акту о списании материальных запасов (ф.0504230).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FD5E3E-7C58-4DA5-832D-F2515EB49AAD}"/>
              </a:ext>
            </a:extLst>
          </p:cNvPr>
          <p:cNvSpPr/>
          <p:nvPr/>
        </p:nvSpPr>
        <p:spPr>
          <a:xfrm>
            <a:off x="7671216" y="2337210"/>
            <a:ext cx="3474720" cy="469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AECDEFD-B87A-414D-9697-B10F4955145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824026" y="2938674"/>
            <a:ext cx="1723186" cy="16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862315B-E498-46D5-863C-E0079106E17D}"/>
              </a:ext>
            </a:extLst>
          </p:cNvPr>
          <p:cNvSpPr/>
          <p:nvPr/>
        </p:nvSpPr>
        <p:spPr>
          <a:xfrm>
            <a:off x="7297421" y="3884513"/>
            <a:ext cx="3989278" cy="501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1EEEDA-8FA5-4D13-860C-4F6B32E8E1D0}"/>
              </a:ext>
            </a:extLst>
          </p:cNvPr>
          <p:cNvSpPr txBox="1"/>
          <p:nvPr/>
        </p:nvSpPr>
        <p:spPr>
          <a:xfrm>
            <a:off x="895230" y="5674745"/>
            <a:ext cx="5200770" cy="812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300" dirty="0"/>
              <a:t>В таблице указываются имя и должность работника или работников, которым были выданы учебно-методические материалы для использования в образовательном процессе, количество выданных экземпляров, ставятся подписи работников.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2AC6FDC-70AD-410D-83E8-E2E0517829C9}"/>
              </a:ext>
            </a:extLst>
          </p:cNvPr>
          <p:cNvCxnSpPr>
            <a:cxnSpLocks/>
          </p:cNvCxnSpPr>
          <p:nvPr/>
        </p:nvCxnSpPr>
        <p:spPr>
          <a:xfrm flipV="1">
            <a:off x="6096000" y="4438799"/>
            <a:ext cx="1869531" cy="1578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941127" y="4538874"/>
            <a:ext cx="4345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957753" y="4538874"/>
            <a:ext cx="4328946" cy="8433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41127" y="5382182"/>
            <a:ext cx="4345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47" y="459909"/>
            <a:ext cx="3932237" cy="8708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Отчет о расходе спирта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58F3D1-FCA9-4D2A-95B3-21F02F5D3A7D}"/>
              </a:ext>
            </a:extLst>
          </p:cNvPr>
          <p:cNvSpPr/>
          <p:nvPr/>
        </p:nvSpPr>
        <p:spPr>
          <a:xfrm>
            <a:off x="544365" y="1997038"/>
            <a:ext cx="4505936" cy="10135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C442C6C9-4926-42E2-84EA-AF1985C3E35B}"/>
              </a:ext>
            </a:extLst>
          </p:cNvPr>
          <p:cNvSpPr txBox="1">
            <a:spLocks/>
          </p:cNvSpPr>
          <p:nvPr/>
        </p:nvSpPr>
        <p:spPr>
          <a:xfrm>
            <a:off x="639035" y="2094913"/>
            <a:ext cx="4357278" cy="118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При списании спирта в научных и учебных целях в дополнение к акту о списании материальных запасов (ф.0504230) </a:t>
            </a:r>
            <a:r>
              <a:rPr lang="ru-RU" sz="1400" u="sng" dirty="0"/>
              <a:t>(слайд 6) </a:t>
            </a:r>
            <a:r>
              <a:rPr lang="ru-RU" sz="1400" dirty="0"/>
              <a:t>оформляется отчет о расходе спирта.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69696FD8-6C66-4211-BE4B-6DFCC419C80D}"/>
              </a:ext>
            </a:extLst>
          </p:cNvPr>
          <p:cNvSpPr txBox="1">
            <a:spLocks/>
          </p:cNvSpPr>
          <p:nvPr/>
        </p:nvSpPr>
        <p:spPr>
          <a:xfrm>
            <a:off x="1493788" y="3595777"/>
            <a:ext cx="4192489" cy="6324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В наименовании работ указывается наименование израсходованного спирта и конкретное направление использование спирта.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90" y="0"/>
            <a:ext cx="5260019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68B86F-576F-4B54-B80B-D4265CBBC136}"/>
              </a:ext>
            </a:extLst>
          </p:cNvPr>
          <p:cNvSpPr/>
          <p:nvPr/>
        </p:nvSpPr>
        <p:spPr>
          <a:xfrm>
            <a:off x="6431774" y="2924029"/>
            <a:ext cx="1055136" cy="2200549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7869BE9-4B0F-457A-A688-12740BD249BE}"/>
              </a:ext>
            </a:extLst>
          </p:cNvPr>
          <p:cNvCxnSpPr>
            <a:cxnSpLocks/>
          </p:cNvCxnSpPr>
          <p:nvPr/>
        </p:nvCxnSpPr>
        <p:spPr>
          <a:xfrm>
            <a:off x="5677732" y="3912018"/>
            <a:ext cx="642750" cy="112285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27C912-B073-4572-A5E4-AFF90BE130EB}"/>
              </a:ext>
            </a:extLst>
          </p:cNvPr>
          <p:cNvSpPr txBox="1"/>
          <p:nvPr/>
        </p:nvSpPr>
        <p:spPr>
          <a:xfrm>
            <a:off x="8403077" y="313715"/>
            <a:ext cx="3601695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Отчет утверждает проректор по подчиненности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5983425-0F32-4737-9C34-95B6B28C7455}"/>
              </a:ext>
            </a:extLst>
          </p:cNvPr>
          <p:cNvCxnSpPr>
            <a:cxnSpLocks/>
          </p:cNvCxnSpPr>
          <p:nvPr/>
        </p:nvCxnSpPr>
        <p:spPr>
          <a:xfrm flipH="1">
            <a:off x="8199095" y="606103"/>
            <a:ext cx="407964" cy="144614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24F72EE-593C-4F62-B5A7-EE8886CBFA19}"/>
              </a:ext>
            </a:extLst>
          </p:cNvPr>
          <p:cNvCxnSpPr/>
          <p:nvPr/>
        </p:nvCxnSpPr>
        <p:spPr>
          <a:xfrm>
            <a:off x="6431774" y="2830560"/>
            <a:ext cx="445168" cy="0"/>
          </a:xfrm>
          <a:prstGeom prst="line">
            <a:avLst/>
          </a:prstGeom>
          <a:ln>
            <a:solidFill>
              <a:srgbClr val="C72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8303BB0-5C77-4A55-9E97-2EF95FE3BE13}"/>
              </a:ext>
            </a:extLst>
          </p:cNvPr>
          <p:cNvCxnSpPr>
            <a:cxnSpLocks/>
          </p:cNvCxnSpPr>
          <p:nvPr/>
        </p:nvCxnSpPr>
        <p:spPr>
          <a:xfrm>
            <a:off x="11072276" y="2685078"/>
            <a:ext cx="143435" cy="0"/>
          </a:xfrm>
          <a:prstGeom prst="line">
            <a:avLst/>
          </a:prstGeom>
          <a:ln>
            <a:solidFill>
              <a:srgbClr val="C72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98" y="1560945"/>
            <a:ext cx="2771631" cy="615852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0084" y="2458714"/>
            <a:ext cx="3652533" cy="210754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u="sng" dirty="0">
                <a:hlinkClick r:id="" action="ppaction://hlinkshowjump?jump=nextslide"/>
              </a:rPr>
              <a:t>Поступление МЗ</a:t>
            </a:r>
            <a:endParaRPr lang="ru-RU" sz="2100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u="sng" dirty="0">
                <a:hlinkClick r:id="rId2" action="ppaction://hlinksldjump"/>
              </a:rPr>
              <a:t>Внутреннее перемещение МЗ</a:t>
            </a:r>
            <a:endParaRPr lang="ru-RU" sz="2100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u="sng" dirty="0">
                <a:hlinkClick r:id="rId3" action="ppaction://hlinksldjump"/>
              </a:rPr>
              <a:t>Списание МЗ </a:t>
            </a:r>
            <a:endParaRPr lang="ru-RU" sz="2100" u="sng" dirty="0"/>
          </a:p>
          <a:p>
            <a:endParaRPr lang="ru-RU" sz="1800" u="sng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C50C596-2106-4486-B663-A7C784AE914A}"/>
              </a:ext>
            </a:extLst>
          </p:cNvPr>
          <p:cNvSpPr/>
          <p:nvPr/>
        </p:nvSpPr>
        <p:spPr>
          <a:xfrm>
            <a:off x="4796141" y="1077659"/>
            <a:ext cx="6611303" cy="3283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89EC049-92DC-4F26-8C74-7459CE94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83001"/>
            <a:ext cx="6129386" cy="3077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Уважаемые коллеги! </a:t>
            </a:r>
          </a:p>
          <a:p>
            <a:pPr marL="0" indent="0">
              <a:buNone/>
            </a:pPr>
            <a:r>
              <a:rPr lang="ru-RU" sz="1600" dirty="0"/>
              <a:t>В презентации представлена информация по заполнению основных документов для оформления операций с материальными запасами.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 формы, указанные в данной памятке, размещены на сайте Университета (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https://www.spbstu.ru/university/organizational-documents/administration-catalogue/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Документы департаментов -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бухгалтерского учета (УБУ) -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Документы отдела учета нефинансовых активов)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заполнении всех указанных форм убедительно просим не использовать замазку и зачеркивания при помарках.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Документы с использованием замазки и/или зачеркиваний приниматься к отражению в бухгалтерском учете не будут!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B45A-4110-49C3-B446-29596EE4A9BE}"/>
              </a:ext>
            </a:extLst>
          </p:cNvPr>
          <p:cNvSpPr txBox="1"/>
          <p:nvPr/>
        </p:nvSpPr>
        <p:spPr>
          <a:xfrm>
            <a:off x="5214230" y="4651668"/>
            <a:ext cx="609834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Отдел учета нефинансовых активов УБУ расположен в каб.250, 1 учебного корпуса.</a:t>
            </a:r>
          </a:p>
          <a:p>
            <a:r>
              <a:rPr lang="ru-RU" dirty="0"/>
              <a:t>Тел. 552-67-05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4AA475-E873-4E8C-8235-77E489039A55}"/>
              </a:ext>
            </a:extLst>
          </p:cNvPr>
          <p:cNvSpPr/>
          <p:nvPr/>
        </p:nvSpPr>
        <p:spPr>
          <a:xfrm>
            <a:off x="5052620" y="4566260"/>
            <a:ext cx="6098344" cy="1094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33" y="479656"/>
            <a:ext cx="3932237" cy="118033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Ведомость на выдачу ценных подарков (призов) и сувенирной продукции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2EEFA01-CB00-46A0-B3C9-32FE61EF99C5}"/>
              </a:ext>
            </a:extLst>
          </p:cNvPr>
          <p:cNvSpPr/>
          <p:nvPr/>
        </p:nvSpPr>
        <p:spPr>
          <a:xfrm>
            <a:off x="645293" y="2404178"/>
            <a:ext cx="4391152" cy="20897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437467A-4F33-4B37-B050-3F5067047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587" y="2551569"/>
            <a:ext cx="4033922" cy="19423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Ведомость на выдачу ценных подарков (призов) и сувенирной продукции оформляется в дополнение к </a:t>
            </a:r>
            <a:r>
              <a:rPr lang="ru-RU" u="sng" dirty="0"/>
              <a:t>акту о списании материальных запасов (ф.0504230) </a:t>
            </a:r>
            <a:r>
              <a:rPr lang="ru-RU" dirty="0"/>
              <a:t>при списании сувенирной продукции и подарков стоимостью </a:t>
            </a:r>
            <a:r>
              <a:rPr lang="ru-RU" b="1" dirty="0"/>
              <a:t>от 1000 до 4000 рублей за штуку</a:t>
            </a:r>
            <a:r>
              <a:rPr lang="ru-RU" dirty="0"/>
              <a:t>, </a:t>
            </a:r>
            <a:r>
              <a:rPr lang="ru-RU" b="1" dirty="0"/>
              <a:t>выданной </a:t>
            </a:r>
            <a:r>
              <a:rPr lang="ru-RU" b="1" dirty="0" smtClean="0"/>
              <a:t>обучающимся </a:t>
            </a:r>
            <a:r>
              <a:rPr lang="ru-RU" b="1" dirty="0"/>
              <a:t>и/или </a:t>
            </a:r>
            <a:r>
              <a:rPr lang="ru-RU" b="1" dirty="0" smtClean="0"/>
              <a:t>работникам Университета - </a:t>
            </a:r>
            <a:r>
              <a:rPr lang="ru-RU" b="1" dirty="0"/>
              <a:t>участникам мероприятий.</a:t>
            </a:r>
          </a:p>
          <a:p>
            <a:endParaRPr lang="ru-RU" dirty="0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69696FD8-6C66-4211-BE4B-6DFCC419C80D}"/>
              </a:ext>
            </a:extLst>
          </p:cNvPr>
          <p:cNvSpPr txBox="1">
            <a:spLocks/>
          </p:cNvSpPr>
          <p:nvPr/>
        </p:nvSpPr>
        <p:spPr>
          <a:xfrm>
            <a:off x="1151517" y="5427497"/>
            <a:ext cx="4296937" cy="6324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Ведомость подписывается ответственным за проведение мероприятия и ответственным за выдачу материальных ценностей (материально ответственным лицом).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59" y="1"/>
            <a:ext cx="4874139" cy="6858000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558848" y="6301046"/>
            <a:ext cx="4480560" cy="556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48454" y="5743738"/>
            <a:ext cx="1085350" cy="627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99811" y="3624349"/>
            <a:ext cx="407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808124" y="3607724"/>
            <a:ext cx="4064923" cy="2452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99811" y="6059978"/>
            <a:ext cx="4073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27" y="487498"/>
            <a:ext cx="3932237" cy="118033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 дарения ценных подарков (призов) и сувенирной продукции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FD86537-6744-48DB-AD38-CED3D084B67F}"/>
              </a:ext>
            </a:extLst>
          </p:cNvPr>
          <p:cNvSpPr/>
          <p:nvPr/>
        </p:nvSpPr>
        <p:spPr>
          <a:xfrm>
            <a:off x="461990" y="2040219"/>
            <a:ext cx="4522030" cy="15263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7F29A391-5E6E-4662-9C03-893117E34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149" y="2160001"/>
            <a:ext cx="4193993" cy="1069144"/>
          </a:xfrm>
        </p:spPr>
        <p:txBody>
          <a:bodyPr>
            <a:noAutofit/>
          </a:bodyPr>
          <a:lstStyle/>
          <a:p>
            <a:r>
              <a:rPr lang="ru-RU" sz="1400" dirty="0"/>
              <a:t>При списании ценных подарков, </a:t>
            </a:r>
            <a:r>
              <a:rPr lang="ru-RU" sz="1400" b="1" dirty="0"/>
              <a:t>выданных обучающимся и/или работникам Университета, стоимостью более 4000 рублей за </a:t>
            </a:r>
            <a:r>
              <a:rPr lang="ru-RU" sz="1400" b="1" dirty="0" smtClean="0"/>
              <a:t>штуку</a:t>
            </a:r>
            <a:r>
              <a:rPr lang="ru-RU" sz="1400" dirty="0" smtClean="0"/>
              <a:t> </a:t>
            </a:r>
            <a:r>
              <a:rPr lang="ru-RU" sz="1400" dirty="0"/>
              <a:t>в дополнение к акту о списании материальных запасов </a:t>
            </a:r>
            <a:r>
              <a:rPr lang="ru-RU" sz="1400" u="sng" dirty="0"/>
              <a:t>(ф.0504230) </a:t>
            </a:r>
            <a:r>
              <a:rPr lang="ru-RU" sz="1400" dirty="0"/>
              <a:t>оформляются договор дарения и приказ об объявлении благодарности или юбилее.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EFB89A57-CF67-4DA5-9B35-1F265A7F66D3}"/>
              </a:ext>
            </a:extLst>
          </p:cNvPr>
          <p:cNvSpPr txBox="1">
            <a:spLocks/>
          </p:cNvSpPr>
          <p:nvPr/>
        </p:nvSpPr>
        <p:spPr>
          <a:xfrm>
            <a:off x="790027" y="4241629"/>
            <a:ext cx="3932237" cy="67057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В договоре в качестве дарителя выступает проректор по подчиненности, указывается его номер и дата доверенности.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07" y="651703"/>
            <a:ext cx="6572001" cy="591066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8" name="Текст 13">
            <a:extLst>
              <a:ext uri="{FF2B5EF4-FFF2-40B4-BE49-F238E27FC236}">
                <a16:creationId xmlns:a16="http://schemas.microsoft.com/office/drawing/2014/main" id="{0C19C64E-9BF6-4B7D-BBF6-C530EA9D601E}"/>
              </a:ext>
            </a:extLst>
          </p:cNvPr>
          <p:cNvSpPr txBox="1">
            <a:spLocks/>
          </p:cNvSpPr>
          <p:nvPr/>
        </p:nvSpPr>
        <p:spPr>
          <a:xfrm>
            <a:off x="6029845" y="5737721"/>
            <a:ext cx="3670481" cy="52479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В качестве одаряемого выступает </a:t>
            </a:r>
            <a:r>
              <a:rPr lang="ru-RU" sz="1300" dirty="0" smtClean="0"/>
              <a:t>работник </a:t>
            </a:r>
            <a:r>
              <a:rPr lang="ru-RU" sz="1300" dirty="0"/>
              <a:t>или </a:t>
            </a:r>
            <a:r>
              <a:rPr lang="ru-RU" sz="1300" dirty="0" smtClean="0"/>
              <a:t>обучающийся Университета.</a:t>
            </a:r>
            <a:endParaRPr lang="ru-RU" sz="1300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695BE4D-57F3-4081-8772-606065E8EE2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865086" y="5262104"/>
            <a:ext cx="1224510" cy="475617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CEFFB4-BA6D-4E3A-94D2-2177955A3B6E}"/>
              </a:ext>
            </a:extLst>
          </p:cNvPr>
          <p:cNvSpPr/>
          <p:nvPr/>
        </p:nvSpPr>
        <p:spPr>
          <a:xfrm>
            <a:off x="9089596" y="2717074"/>
            <a:ext cx="2632142" cy="2720795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0E92809-4B07-4EAA-861A-37547F095A67}"/>
              </a:ext>
            </a:extLst>
          </p:cNvPr>
          <p:cNvCxnSpPr>
            <a:cxnSpLocks/>
          </p:cNvCxnSpPr>
          <p:nvPr/>
        </p:nvCxnSpPr>
        <p:spPr>
          <a:xfrm flipV="1">
            <a:off x="7828098" y="1802673"/>
            <a:ext cx="1287624" cy="3935048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27A6769-9742-422D-8528-33B81F0CE964}"/>
              </a:ext>
            </a:extLst>
          </p:cNvPr>
          <p:cNvCxnSpPr>
            <a:cxnSpLocks/>
          </p:cNvCxnSpPr>
          <p:nvPr/>
        </p:nvCxnSpPr>
        <p:spPr>
          <a:xfrm>
            <a:off x="4722264" y="4589174"/>
            <a:ext cx="2988727" cy="399229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737A4C2-3D58-484F-895E-2D16213C05D7}"/>
              </a:ext>
            </a:extLst>
          </p:cNvPr>
          <p:cNvCxnSpPr>
            <a:cxnSpLocks/>
          </p:cNvCxnSpPr>
          <p:nvPr/>
        </p:nvCxnSpPr>
        <p:spPr>
          <a:xfrm flipV="1">
            <a:off x="4722264" y="1819368"/>
            <a:ext cx="2521230" cy="2757552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E3D0ABA-FF5B-4F32-B41E-88B85BC7285A}"/>
              </a:ext>
            </a:extLst>
          </p:cNvPr>
          <p:cNvCxnSpPr>
            <a:cxnSpLocks/>
          </p:cNvCxnSpPr>
          <p:nvPr/>
        </p:nvCxnSpPr>
        <p:spPr>
          <a:xfrm>
            <a:off x="5795746" y="1802673"/>
            <a:ext cx="2590608" cy="0"/>
          </a:xfrm>
          <a:prstGeom prst="line">
            <a:avLst/>
          </a:prstGeom>
          <a:ln>
            <a:solidFill>
              <a:srgbClr val="C72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585944" y="1598142"/>
            <a:ext cx="3974691" cy="73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9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1058457" y="482907"/>
            <a:ext cx="549996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/>
              <a:t>Поступление материальных запасов (далее МЗ)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710918-0D9A-4C57-977D-74EDFEFC4A44}"/>
              </a:ext>
            </a:extLst>
          </p:cNvPr>
          <p:cNvSpPr/>
          <p:nvPr/>
        </p:nvSpPr>
        <p:spPr>
          <a:xfrm>
            <a:off x="6226811" y="2356917"/>
            <a:ext cx="5218134" cy="16783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3CA0EAA-8E78-4C4B-8A8C-76EB8F29FAEE}"/>
              </a:ext>
            </a:extLst>
          </p:cNvPr>
          <p:cNvSpPr/>
          <p:nvPr/>
        </p:nvSpPr>
        <p:spPr>
          <a:xfrm>
            <a:off x="2495204" y="4876585"/>
            <a:ext cx="7171311" cy="1112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D9501-11E7-4C83-8000-B93944E123FA}"/>
              </a:ext>
            </a:extLst>
          </p:cNvPr>
          <p:cNvSpPr txBox="1"/>
          <p:nvPr/>
        </p:nvSpPr>
        <p:spPr>
          <a:xfrm>
            <a:off x="2707769" y="5019804"/>
            <a:ext cx="695874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/>
              <a:t>Первичные документы о получении материальных ценностей своевременно передаются в отдел учета нефинансовых активов Управления бухгалтерского учета (1-й учебный корпус, ул. Политехническая, д.29, </a:t>
            </a:r>
            <a:r>
              <a:rPr lang="ru-RU" sz="1600" dirty="0" err="1"/>
              <a:t>каб</a:t>
            </a:r>
            <a:r>
              <a:rPr lang="ru-RU" sz="1600" dirty="0"/>
              <a:t>. 250).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46B9ADC-D0EE-4F9B-A42A-831DC8E54318}"/>
              </a:ext>
            </a:extLst>
          </p:cNvPr>
          <p:cNvSpPr/>
          <p:nvPr/>
        </p:nvSpPr>
        <p:spPr>
          <a:xfrm>
            <a:off x="690113" y="1930921"/>
            <a:ext cx="5168353" cy="2439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307883" y="2356917"/>
            <a:ext cx="3652533" cy="15856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59A8E-5852-4350-A278-B2C48944ECE5}"/>
              </a:ext>
            </a:extLst>
          </p:cNvPr>
          <p:cNvSpPr txBox="1"/>
          <p:nvPr/>
        </p:nvSpPr>
        <p:spPr>
          <a:xfrm>
            <a:off x="1058457" y="2148516"/>
            <a:ext cx="4652728" cy="22929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Рассмотрим основные способы поступления материальных запасов в подразделение: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prstClr val="black"/>
                </a:solidFill>
                <a:hlinkClick r:id="" action="ppaction://hlinkshowjump?jump=nextslide"/>
              </a:rPr>
              <a:t>Приобретение МЗ</a:t>
            </a:r>
            <a:endParaRPr lang="ru-RU" u="sng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prstClr val="black"/>
                </a:solidFill>
                <a:hlinkClick r:id="rId2" action="ppaction://hlinksldjump"/>
              </a:rPr>
              <a:t>Поступление МЗ по договору пожертвования</a:t>
            </a:r>
            <a:endParaRPr lang="ru-RU" u="sng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prstClr val="black"/>
                </a:solidFill>
                <a:hlinkClick r:id="rId3" action="ppaction://hlinksldjump"/>
              </a:rPr>
              <a:t>Внутреннее перемещение МЗ</a:t>
            </a:r>
            <a:endParaRPr lang="ru-RU" u="sng" dirty="0">
              <a:solidFill>
                <a:prstClr val="black"/>
              </a:solidFill>
            </a:endParaRPr>
          </a:p>
          <a:p>
            <a:endParaRPr lang="ru-RU" sz="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9A8E-5852-4350-A278-B2C48944ECE5}"/>
              </a:ext>
            </a:extLst>
          </p:cNvPr>
          <p:cNvSpPr txBox="1"/>
          <p:nvPr/>
        </p:nvSpPr>
        <p:spPr>
          <a:xfrm>
            <a:off x="6484404" y="2608497"/>
            <a:ext cx="4960541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FF0000"/>
                </a:solidFill>
              </a:rPr>
              <a:t>!</a:t>
            </a:r>
            <a:r>
              <a:rPr lang="ru-RU" sz="1500" dirty="0"/>
              <a:t> Поступление материальных ценностей отражается в бухгалтерском учете только на основании корректно оформленных первичных документов (товарной накладной, универсально-передаточного акта, требования-накладной и т.п.).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5201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1148453" y="791595"/>
            <a:ext cx="3198990" cy="6872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Приобретение МЗ</a:t>
            </a:r>
          </a:p>
        </p:txBody>
      </p:sp>
      <p:sp>
        <p:nvSpPr>
          <p:cNvPr id="15" name="Прямоугольник: скругленные углы 10">
            <a:extLst>
              <a:ext uri="{FF2B5EF4-FFF2-40B4-BE49-F238E27FC236}">
                <a16:creationId xmlns:a16="http://schemas.microsoft.com/office/drawing/2014/main" id="{63CA0EAA-8E78-4C4B-8A8C-76EB8F29FAEE}"/>
              </a:ext>
            </a:extLst>
          </p:cNvPr>
          <p:cNvSpPr/>
          <p:nvPr/>
        </p:nvSpPr>
        <p:spPr>
          <a:xfrm>
            <a:off x="979398" y="1999622"/>
            <a:ext cx="7581798" cy="3496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</a:rPr>
              <a:t>При получении материальных ценностей от поставщика материально ответственное лицо: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проверяет соответствие реквизитов первичного документа (</a:t>
            </a:r>
            <a:r>
              <a:rPr lang="ru-RU" sz="1600" u="sng" dirty="0">
                <a:solidFill>
                  <a:schemeClr val="tx1"/>
                </a:solidFill>
                <a:hlinkClick r:id="" action="ppaction://hlinkshowjump?jump=nextslide"/>
              </a:rPr>
              <a:t>товарной накладной</a:t>
            </a:r>
            <a:r>
              <a:rPr lang="ru-RU" sz="1600" dirty="0">
                <a:solidFill>
                  <a:schemeClr val="tx1"/>
                </a:solidFill>
                <a:hlinkClick r:id="" action="ppaction://hlinkshowjump?jump=nextslide"/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или универсального передаточного документа (УПД) счету </a:t>
            </a:r>
            <a:r>
              <a:rPr lang="ru-RU" sz="1600" dirty="0" smtClean="0">
                <a:solidFill>
                  <a:schemeClr val="tx1"/>
                </a:solidFill>
              </a:rPr>
              <a:t>и спецификации договора </a:t>
            </a:r>
            <a:r>
              <a:rPr lang="ru-RU" sz="1600" dirty="0">
                <a:solidFill>
                  <a:schemeClr val="tx1"/>
                </a:solidFill>
              </a:rPr>
              <a:t>поставки,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проверяет соответствие фактически получаемых материальных ценностей первичным документам,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при соответствии, расписывается в получении этих ценностей, разборчиво указывает должность по трудовому договору (</a:t>
            </a:r>
            <a:r>
              <a:rPr lang="ru-RU" sz="1600" dirty="0" err="1">
                <a:solidFill>
                  <a:schemeClr val="tx1"/>
                </a:solidFill>
              </a:rPr>
              <a:t>м.о.л</a:t>
            </a:r>
            <a:r>
              <a:rPr lang="ru-RU" sz="1600" dirty="0">
                <a:solidFill>
                  <a:schemeClr val="tx1"/>
                </a:solidFill>
              </a:rPr>
              <a:t>. не является должностью), расшифровку подписи и проставляет дату.</a:t>
            </a:r>
          </a:p>
        </p:txBody>
      </p:sp>
    </p:spTree>
    <p:extLst>
      <p:ext uri="{BB962C8B-B14F-4D97-AF65-F5344CB8AC3E}">
        <p14:creationId xmlns:p14="http://schemas.microsoft.com/office/powerpoint/2010/main" val="32489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45" y="0"/>
            <a:ext cx="8498555" cy="651117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621980" y="468322"/>
            <a:ext cx="2826350" cy="6872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Товарная накладная/ УПД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114812" y="1508308"/>
            <a:ext cx="3333518" cy="834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1200" dirty="0"/>
              <a:t>В основании приема/передачи указываются номер и дата договора поставки. 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1200" dirty="0"/>
              <a:t>При проведении закупки по счету в основании прописываются номер и дата счета.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3444" y="1947246"/>
            <a:ext cx="8364577" cy="342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812205" y="2398873"/>
            <a:ext cx="4011640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/>
              <a:t>Дата составления первичного документа не может быть раньше даты документа-основания.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3443" y="3876691"/>
            <a:ext cx="8364578" cy="129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62389" y="4221607"/>
            <a:ext cx="4103845" cy="1140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1200" dirty="0"/>
              <a:t>Проверяется наличие всех реквизитов со стороны поставщика: подписи, должности и расшифровки подписей передающей стороны, штамп печати (при ее </a:t>
            </a:r>
            <a:r>
              <a:rPr lang="ru-RU" sz="1200" dirty="0" smtClean="0"/>
              <a:t>наличии у поставщика). </a:t>
            </a:r>
            <a:endParaRPr lang="ru-RU" sz="1200" dirty="0"/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1200" dirty="0"/>
              <a:t>Дата отгрузки должна соответствовать дате составления документа.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43236" y="5637091"/>
            <a:ext cx="3578631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100" dirty="0"/>
              <a:t>При соответствии всех реквизитов материально ответственное лицо расписывается в строке Груз принял с указанием должности согласно трудовому договору и расшифровки подписи, проставляет дату.</a:t>
            </a:r>
          </a:p>
          <a:p>
            <a:pPr>
              <a:lnSpc>
                <a:spcPct val="90000"/>
              </a:lnSpc>
            </a:pPr>
            <a:r>
              <a:rPr lang="ru-RU" sz="1100" dirty="0"/>
              <a:t>В строке Груз получил расписывается проректор по направлению, ставится гербовая печать.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9666" y="2705297"/>
            <a:ext cx="769122" cy="410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178047" y="3255749"/>
            <a:ext cx="3270283" cy="59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/>
              <a:t>Проверяется соответствие наименования товара, его количества и стоимости указанным в спецификации к договору поставки и в счете.</a:t>
            </a:r>
          </a:p>
        </p:txBody>
      </p:sp>
      <p:cxnSp>
        <p:nvCxnSpPr>
          <p:cNvPr id="19" name="Прямая соединительная линия 18"/>
          <p:cNvCxnSpPr>
            <a:stCxn id="5" idx="3"/>
            <a:endCxn id="3" idx="1"/>
          </p:cNvCxnSpPr>
          <p:nvPr/>
        </p:nvCxnSpPr>
        <p:spPr>
          <a:xfrm>
            <a:off x="3448330" y="1925345"/>
            <a:ext cx="245114" cy="1930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3"/>
            <a:endCxn id="9" idx="0"/>
          </p:cNvCxnSpPr>
          <p:nvPr/>
        </p:nvCxnSpPr>
        <p:spPr>
          <a:xfrm>
            <a:off x="6823845" y="2611239"/>
            <a:ext cx="2390382" cy="94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7" idx="3"/>
            <a:endCxn id="8" idx="1"/>
          </p:cNvCxnSpPr>
          <p:nvPr/>
        </p:nvCxnSpPr>
        <p:spPr>
          <a:xfrm>
            <a:off x="3448330" y="3551215"/>
            <a:ext cx="245113" cy="390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693443" y="5540447"/>
            <a:ext cx="4249279" cy="95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019036" y="5729591"/>
            <a:ext cx="4172964" cy="770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12" idx="3"/>
            <a:endCxn id="26" idx="0"/>
          </p:cNvCxnSpPr>
          <p:nvPr/>
        </p:nvCxnSpPr>
        <p:spPr>
          <a:xfrm>
            <a:off x="4366234" y="4792020"/>
            <a:ext cx="1451849" cy="748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8" idx="2"/>
          </p:cNvCxnSpPr>
          <p:nvPr/>
        </p:nvCxnSpPr>
        <p:spPr>
          <a:xfrm flipV="1">
            <a:off x="3621868" y="6499697"/>
            <a:ext cx="6483650" cy="202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1001220" y="343515"/>
            <a:ext cx="549996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Пожертвование материальных запасов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710918-0D9A-4C57-977D-74EDFEFC4A44}"/>
              </a:ext>
            </a:extLst>
          </p:cNvPr>
          <p:cNvSpPr/>
          <p:nvPr/>
        </p:nvSpPr>
        <p:spPr>
          <a:xfrm>
            <a:off x="819190" y="1658985"/>
            <a:ext cx="6016972" cy="19402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3CA0EAA-8E78-4C4B-8A8C-76EB8F29FAEE}"/>
              </a:ext>
            </a:extLst>
          </p:cNvPr>
          <p:cNvSpPr/>
          <p:nvPr/>
        </p:nvSpPr>
        <p:spPr>
          <a:xfrm>
            <a:off x="2968970" y="3993269"/>
            <a:ext cx="7571567" cy="23244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59A8E-5852-4350-A278-B2C48944ECE5}"/>
              </a:ext>
            </a:extLst>
          </p:cNvPr>
          <p:cNvSpPr txBox="1"/>
          <p:nvPr/>
        </p:nvSpPr>
        <p:spPr>
          <a:xfrm>
            <a:off x="1028898" y="1835348"/>
            <a:ext cx="5807264" cy="1554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dirty="0"/>
              <a:t>Имущество, которое было передано в структурное подразделение безвозмездно юридическим или физическим лицом, должно быть оформлено документально. 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Для этого в отдел учета нефинансовых активов УБУ должны быть предоставлены </a:t>
            </a:r>
            <a:r>
              <a:rPr lang="ru-RU" sz="1500" u="sng" dirty="0">
                <a:hlinkClick r:id="" action="ppaction://hlinkshowjump?jump=nextslide"/>
              </a:rPr>
              <a:t>договор пожертвования</a:t>
            </a:r>
            <a:r>
              <a:rPr lang="ru-RU" sz="1500" dirty="0"/>
              <a:t>, а также </a:t>
            </a:r>
            <a:r>
              <a:rPr lang="ru-RU" sz="1500" u="sng" dirty="0">
                <a:hlinkClick r:id="rId2" action="ppaction://hlinksldjump"/>
              </a:rPr>
              <a:t>акт приема-передачи</a:t>
            </a:r>
            <a:r>
              <a:rPr lang="ru-RU" sz="1500" dirty="0"/>
              <a:t> имущества.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D9501-11E7-4C83-8000-B93944E123FA}"/>
              </a:ext>
            </a:extLst>
          </p:cNvPr>
          <p:cNvSpPr txBox="1"/>
          <p:nvPr/>
        </p:nvSpPr>
        <p:spPr>
          <a:xfrm>
            <a:off x="3238355" y="4108975"/>
            <a:ext cx="7210744" cy="20159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dirty="0"/>
              <a:t>Материально ответственное лицо также предоставляет в отдел учета НФА </a:t>
            </a:r>
          </a:p>
          <a:p>
            <a:r>
              <a:rPr lang="ru-RU" sz="1500" u="sng" dirty="0"/>
              <a:t>3 коммерческих предложения из сети Интернет </a:t>
            </a:r>
            <a:r>
              <a:rPr lang="ru-RU" sz="1500" dirty="0"/>
              <a:t>на аналогичные передаваемым товары для определения УБУ рыночной стоимости передаваемого имущества. Если передаваемое имущество было в употреблении, для определения справедливой стоимости имущества могут прилагаться </a:t>
            </a:r>
            <a:r>
              <a:rPr lang="ru-RU" sz="1500" u="sng" dirty="0"/>
              <a:t>предложения с сайтов объявлений</a:t>
            </a:r>
            <a:r>
              <a:rPr lang="ru-RU" sz="1500" dirty="0"/>
              <a:t> (например, «Авито»).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Если имущество уникально и не имеет аналогов на рынке, то об этом составляется служебная записка в Комиссию по поступлению и выбытию активов ФГАОУ ВО СПбПУ.</a:t>
            </a:r>
          </a:p>
        </p:txBody>
      </p:sp>
    </p:spTree>
    <p:extLst>
      <p:ext uri="{BB962C8B-B14F-4D97-AF65-F5344CB8AC3E}">
        <p14:creationId xmlns:p14="http://schemas.microsoft.com/office/powerpoint/2010/main" val="20616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пожертвования имущества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1683210" y="1495114"/>
            <a:ext cx="42872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Жертвователем имущества может выступить любое физическое или юридическое лицо.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5848AE-ED2C-40F9-B530-2607C75C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>
          <a:xfrm>
            <a:off x="5168250" y="5509259"/>
            <a:ext cx="5794514" cy="12232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553864" y="2343534"/>
            <a:ext cx="5413799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Одаряемым в договоре выступает Университет, в лице проректора по направлению деятельности Вашего подразделения.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6870F-7A32-4488-B8EA-70E17C1794AB}"/>
              </a:ext>
            </a:extLst>
          </p:cNvPr>
          <p:cNvSpPr txBox="1"/>
          <p:nvPr/>
        </p:nvSpPr>
        <p:spPr>
          <a:xfrm>
            <a:off x="1418128" y="4810274"/>
            <a:ext cx="42872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В пункте 1.4. указывается было ли передаваемое имущество в употреблении.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829DE-1449-4D0B-9BA7-56EBED1CD415}"/>
              </a:ext>
            </a:extLst>
          </p:cNvPr>
          <p:cNvSpPr txBox="1"/>
          <p:nvPr/>
        </p:nvSpPr>
        <p:spPr>
          <a:xfrm>
            <a:off x="851388" y="5750399"/>
            <a:ext cx="37576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В пункте 1.8. указываются конкретные цели использования передаваемого имущества.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E9B6400-695F-4775-BE1D-1CD5ADAB299F}"/>
              </a:ext>
            </a:extLst>
          </p:cNvPr>
          <p:cNvCxnSpPr>
            <a:cxnSpLocks/>
          </p:cNvCxnSpPr>
          <p:nvPr/>
        </p:nvCxnSpPr>
        <p:spPr>
          <a:xfrm>
            <a:off x="5768970" y="6400800"/>
            <a:ext cx="48469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554863C-CFD6-4FD2-A0EA-4C8D092153C2}"/>
              </a:ext>
            </a:extLst>
          </p:cNvPr>
          <p:cNvCxnSpPr/>
          <p:nvPr/>
        </p:nvCxnSpPr>
        <p:spPr>
          <a:xfrm>
            <a:off x="5768970" y="6577208"/>
            <a:ext cx="13940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D98002F-3CA1-429A-9E28-0E3618D72B06}"/>
              </a:ext>
            </a:extLst>
          </p:cNvPr>
          <p:cNvCxnSpPr>
            <a:stCxn id="18" idx="3"/>
          </p:cNvCxnSpPr>
          <p:nvPr/>
        </p:nvCxnSpPr>
        <p:spPr>
          <a:xfrm>
            <a:off x="4609058" y="6012009"/>
            <a:ext cx="967283" cy="261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B4F5F3B-C10A-49D0-94A0-60F58B451F87}"/>
              </a:ext>
            </a:extLst>
          </p:cNvPr>
          <p:cNvSpPr txBox="1"/>
          <p:nvPr/>
        </p:nvSpPr>
        <p:spPr>
          <a:xfrm>
            <a:off x="1270775" y="3751938"/>
            <a:ext cx="47254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Стоимость имущества может быть определена на основании коммерческих предложений из сети Интернет.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38" y="1618"/>
            <a:ext cx="5393345" cy="574878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C2B50DC-E680-4509-A2E5-060513BBBB97}"/>
              </a:ext>
            </a:extLst>
          </p:cNvPr>
          <p:cNvSpPr/>
          <p:nvPr/>
        </p:nvSpPr>
        <p:spPr>
          <a:xfrm>
            <a:off x="6849495" y="1119811"/>
            <a:ext cx="5014845" cy="386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0037B55-7240-46D0-8F11-14F22F29DBEB}"/>
              </a:ext>
            </a:extLst>
          </p:cNvPr>
          <p:cNvCxnSpPr/>
          <p:nvPr/>
        </p:nvCxnSpPr>
        <p:spPr>
          <a:xfrm flipV="1">
            <a:off x="5958563" y="1238993"/>
            <a:ext cx="741809" cy="457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8A6A9C8-F47A-4B1C-BC60-7AA3DD49851B}"/>
              </a:ext>
            </a:extLst>
          </p:cNvPr>
          <p:cNvSpPr/>
          <p:nvPr/>
        </p:nvSpPr>
        <p:spPr>
          <a:xfrm>
            <a:off x="6900769" y="2084087"/>
            <a:ext cx="4963571" cy="373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D81B81A-4D1A-492E-8155-EE588FAB5A5C}"/>
              </a:ext>
            </a:extLst>
          </p:cNvPr>
          <p:cNvCxnSpPr>
            <a:cxnSpLocks/>
          </p:cNvCxnSpPr>
          <p:nvPr/>
        </p:nvCxnSpPr>
        <p:spPr>
          <a:xfrm flipV="1">
            <a:off x="5958563" y="2343534"/>
            <a:ext cx="898201" cy="5306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0D49E3A-D29D-4BD9-BB35-E77066F53BA0}"/>
              </a:ext>
            </a:extLst>
          </p:cNvPr>
          <p:cNvSpPr/>
          <p:nvPr/>
        </p:nvSpPr>
        <p:spPr>
          <a:xfrm>
            <a:off x="6874598" y="4119361"/>
            <a:ext cx="4989742" cy="429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F9830DA-389A-4CF7-9973-7C152D0B7A6E}"/>
              </a:ext>
            </a:extLst>
          </p:cNvPr>
          <p:cNvCxnSpPr>
            <a:cxnSpLocks/>
          </p:cNvCxnSpPr>
          <p:nvPr/>
        </p:nvCxnSpPr>
        <p:spPr>
          <a:xfrm>
            <a:off x="5997502" y="4003535"/>
            <a:ext cx="779830" cy="382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F3747EC-9EC5-4707-AA84-82FA6A3C7301}"/>
              </a:ext>
            </a:extLst>
          </p:cNvPr>
          <p:cNvSpPr/>
          <p:nvPr/>
        </p:nvSpPr>
        <p:spPr>
          <a:xfrm>
            <a:off x="6900769" y="5412136"/>
            <a:ext cx="3715192" cy="298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F4824C9-3419-4095-9148-3B0C03D8E3DD}"/>
              </a:ext>
            </a:extLst>
          </p:cNvPr>
          <p:cNvCxnSpPr>
            <a:cxnSpLocks/>
          </p:cNvCxnSpPr>
          <p:nvPr/>
        </p:nvCxnSpPr>
        <p:spPr>
          <a:xfrm>
            <a:off x="5705349" y="5071884"/>
            <a:ext cx="1071983" cy="477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392587" y="15516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Договор пожертвования имущества 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(продолжение)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2" y="1607974"/>
            <a:ext cx="5159730" cy="511360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575840-BAB4-4147-BB63-2A085A3F094E}"/>
              </a:ext>
            </a:extLst>
          </p:cNvPr>
          <p:cNvSpPr/>
          <p:nvPr/>
        </p:nvSpPr>
        <p:spPr>
          <a:xfrm>
            <a:off x="392587" y="2160654"/>
            <a:ext cx="2337636" cy="223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BA77B6F-5424-401F-AB45-AE28E3B713E4}"/>
              </a:ext>
            </a:extLst>
          </p:cNvPr>
          <p:cNvCxnSpPr>
            <a:cxnSpLocks/>
          </p:cNvCxnSpPr>
          <p:nvPr/>
        </p:nvCxnSpPr>
        <p:spPr>
          <a:xfrm flipH="1" flipV="1">
            <a:off x="2838347" y="4493623"/>
            <a:ext cx="3076305" cy="1850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11" y="195310"/>
            <a:ext cx="5380326" cy="58821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24AB51-BB86-4993-A376-C2555727838A}"/>
              </a:ext>
            </a:extLst>
          </p:cNvPr>
          <p:cNvSpPr txBox="1"/>
          <p:nvPr/>
        </p:nvSpPr>
        <p:spPr>
          <a:xfrm>
            <a:off x="3129993" y="1097110"/>
            <a:ext cx="3833646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жертвователем выступает юридическое лицо.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82811A7-8743-4B84-8BF9-8CE243448428}"/>
              </a:ext>
            </a:extLst>
          </p:cNvPr>
          <p:cNvCxnSpPr/>
          <p:nvPr/>
        </p:nvCxnSpPr>
        <p:spPr>
          <a:xfrm>
            <a:off x="5495649" y="1389498"/>
            <a:ext cx="1045828" cy="346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C2674B9-288E-426F-8844-CC3FE0D7190A}"/>
              </a:ext>
            </a:extLst>
          </p:cNvPr>
          <p:cNvSpPr txBox="1"/>
          <p:nvPr/>
        </p:nvSpPr>
        <p:spPr>
          <a:xfrm>
            <a:off x="5914652" y="5998116"/>
            <a:ext cx="4003407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жертвователем выступает физическое лицо, то указываются паспортные данные лица и адрес его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31062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пожертвования </a:t>
            </a:r>
            <a:r>
              <a:rPr lang="ru-RU" sz="2900" b="1" dirty="0" smtClean="0"/>
              <a:t>имущества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(продолжение)</a:t>
            </a:r>
            <a:endParaRPr lang="ru-RU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4AB51-BB86-4993-A376-C2555727838A}"/>
              </a:ext>
            </a:extLst>
          </p:cNvPr>
          <p:cNvSpPr txBox="1"/>
          <p:nvPr/>
        </p:nvSpPr>
        <p:spPr>
          <a:xfrm>
            <a:off x="1415112" y="2832508"/>
            <a:ext cx="3347272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Приложением к договору пожертвования обязательно идут характеристики передаваемого имущества.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96" y="0"/>
            <a:ext cx="6550385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762384" y="2982306"/>
            <a:ext cx="831273" cy="196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10937</TotalTime>
  <Words>1767</Words>
  <Application>Microsoft Office PowerPoint</Application>
  <PresentationFormat>Широкоэкранный</PresentationFormat>
  <Paragraphs>139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Списание материальных запасов</vt:lpstr>
      <vt:lpstr>Акт списания мягкого и хозяйственного инвентаря (ф. 0504143)</vt:lpstr>
      <vt:lpstr>Акт списания мягкого и хозяйственного инвентаря (ф. 0504143)                        Обратная сторона</vt:lpstr>
      <vt:lpstr>Презентация PowerPoint</vt:lpstr>
      <vt:lpstr>Отчет о расходе строительных материалов </vt:lpstr>
      <vt:lpstr>Акт выполненных  работ</vt:lpstr>
      <vt:lpstr>Учетная ведомость раздачи учебно-методических материалов</vt:lpstr>
      <vt:lpstr>Отчет о расходе спирта</vt:lpstr>
      <vt:lpstr>Ведомость на выдачу ценных подарков (призов) и сувенирной продукции</vt:lpstr>
      <vt:lpstr>Договор дарения ценных подарков (призов) и сувенирной продукции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Рабенкова Анастасия Андреевна</dc:creator>
  <cp:lastModifiedBy>Рабенкова Анастасия Андреевна</cp:lastModifiedBy>
  <cp:revision>309</cp:revision>
  <cp:lastPrinted>2021-05-17T11:37:34Z</cp:lastPrinted>
  <dcterms:created xsi:type="dcterms:W3CDTF">2021-03-23T15:12:14Z</dcterms:created>
  <dcterms:modified xsi:type="dcterms:W3CDTF">2022-04-15T09:00:14Z</dcterms:modified>
</cp:coreProperties>
</file>